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5143500" type="screen16x9"/>
  <p:notesSz cx="6858000" cy="9144000"/>
  <p:embeddedFontLst>
    <p:embeddedFont>
      <p:font typeface="Average" panose="020B0604020202020204" charset="0"/>
      <p:regular r:id="rId17"/>
    </p:embeddedFont>
    <p:embeddedFont>
      <p:font typeface="Lato" panose="020F0502020204030203" pitchFamily="34" charset="0"/>
      <p:regular r:id="rId18"/>
      <p:bold r:id="rId19"/>
      <p:italic r:id="rId20"/>
      <p:boldItalic r:id="rId21"/>
    </p:embeddedFont>
    <p:embeddedFont>
      <p:font typeface="Oswald" panose="00000500000000000000" pitchFamily="2" charset="0"/>
      <p:regular r:id="rId22"/>
      <p:bold r:id="rId23"/>
    </p:embeddedFont>
    <p:embeddedFont>
      <p:font typeface="Poppins" panose="00000500000000000000" pitchFamily="2" charset="0"/>
      <p:regular r:id="rId24"/>
      <p:bold r:id="rId25"/>
      <p:italic r:id="rId26"/>
      <p:boldItalic r:id="rId27"/>
    </p:embeddedFont>
    <p:embeddedFont>
      <p:font typeface="Roboto" panose="02000000000000000000" pitchFamily="2" charset="0"/>
      <p:regular r:id="rId28"/>
      <p:bold r:id="rId29"/>
      <p:italic r:id="rId30"/>
      <p:boldItalic r:id="rId3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7" d="100"/>
          <a:sy n="107" d="100"/>
        </p:scale>
        <p:origin x="114" y="46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font" Target="fonts/font10.fntdata"/><Relationship Id="rId3" Type="http://schemas.openxmlformats.org/officeDocument/2006/relationships/slide" Target="slides/slide2.xml"/><Relationship Id="rId21" Type="http://schemas.openxmlformats.org/officeDocument/2006/relationships/font" Target="fonts/font5.fntdata"/><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font" Target="fonts/font9.fntdata"/><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4.fntdata"/><Relationship Id="rId29" Type="http://schemas.openxmlformats.org/officeDocument/2006/relationships/font" Target="fonts/font1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8.fntdata"/><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7.fntdata"/><Relationship Id="rId28" Type="http://schemas.openxmlformats.org/officeDocument/2006/relationships/font" Target="fonts/font12.fntdata"/><Relationship Id="rId10" Type="http://schemas.openxmlformats.org/officeDocument/2006/relationships/slide" Target="slides/slide9.xml"/><Relationship Id="rId19" Type="http://schemas.openxmlformats.org/officeDocument/2006/relationships/font" Target="fonts/font3.fntdata"/><Relationship Id="rId31" Type="http://schemas.openxmlformats.org/officeDocument/2006/relationships/font" Target="fonts/font1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font" Target="fonts/font11.fntdata"/><Relationship Id="rId30" Type="http://schemas.openxmlformats.org/officeDocument/2006/relationships/font" Target="fonts/font14.fntdata"/><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3a6b3f2f299_0_8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3a6b3f2f299_0_8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3a6b3f2f299_0_84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3a6b3f2f299_0_8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3a6b3f2f299_0_9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3a6b3f2f299_0_9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3a6b3f2f299_0_9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 name="Google Shape;86;g3a6b3f2f299_0_9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3a6b3f2f299_0_97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3a6b3f2f299_0_9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3a6b3f2f299_0_9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 name="Google Shape;126;g3a6b3f2f299_0_9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3a6b3f2f299_0_9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3a6b3f2f299_0_9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3a6b3f2f299_0_10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2" name="Google Shape;152;g3a6b3f2f299_0_10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g3a6b3f2f299_0_10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1" name="Google Shape;161;g3a6b3f2f299_0_10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3a6b3f2f299_0_106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 name="Google Shape;172;g3a6b3f2f299_0_10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3a6b3f2f299_0_112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3a6b3f2f299_0_11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g3a6b3f2f299_0_113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1" name="Google Shape;201;g3a6b3f2f299_0_11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g3a6b3f2f299_0_11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8" name="Google Shape;208;g3a6b3f2f299_0_11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grpSp>
        <p:nvGrpSpPr>
          <p:cNvPr id="10" name="Google Shape;10;p2"/>
          <p:cNvGrpSpPr/>
          <p:nvPr/>
        </p:nvGrpSpPr>
        <p:grpSpPr>
          <a:xfrm>
            <a:off x="4350279" y="2855377"/>
            <a:ext cx="443589" cy="105632"/>
            <a:chOff x="4137525" y="2915950"/>
            <a:chExt cx="869100" cy="207000"/>
          </a:xfrm>
        </p:grpSpPr>
        <p:sp>
          <p:nvSpPr>
            <p:cNvPr id="11" name="Google Shape;11;p2"/>
            <p:cNvSpPr/>
            <p:nvPr/>
          </p:nvSpPr>
          <p:spPr>
            <a:xfrm>
              <a:off x="4468575" y="2915950"/>
              <a:ext cx="207000" cy="20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a:off x="4799625" y="2915950"/>
              <a:ext cx="207000" cy="20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4137525" y="2915950"/>
              <a:ext cx="207000" cy="20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 name="Google Shape;14;p2"/>
          <p:cNvSpPr txBox="1">
            <a:spLocks noGrp="1"/>
          </p:cNvSpPr>
          <p:nvPr>
            <p:ph type="ctrTitle"/>
          </p:nvPr>
        </p:nvSpPr>
        <p:spPr>
          <a:xfrm>
            <a:off x="671258" y="990800"/>
            <a:ext cx="7801500" cy="1730100"/>
          </a:xfrm>
          <a:prstGeom prst="rect">
            <a:avLst/>
          </a:prstGeom>
        </p:spPr>
        <p:txBody>
          <a:bodyPr spcFirstLastPara="1" wrap="square" lIns="91425" tIns="91425" rIns="91425" bIns="91425" anchor="b" anchorCtr="0">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15" name="Google Shape;15;p2"/>
          <p:cNvSpPr txBox="1">
            <a:spLocks noGrp="1"/>
          </p:cNvSpPr>
          <p:nvPr>
            <p:ph type="subTitle" idx="1"/>
          </p:nvPr>
        </p:nvSpPr>
        <p:spPr>
          <a:xfrm>
            <a:off x="671250" y="3174876"/>
            <a:ext cx="78015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16" name="Google Shape;16;p2"/>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7"/>
        <p:cNvGrpSpPr/>
        <p:nvPr/>
      </p:nvGrpSpPr>
      <p:grpSpPr>
        <a:xfrm>
          <a:off x="0" y="0"/>
          <a:ext cx="0" cy="0"/>
          <a:chOff x="0" y="0"/>
          <a:chExt cx="0" cy="0"/>
        </a:xfrm>
      </p:grpSpPr>
      <p:sp>
        <p:nvSpPr>
          <p:cNvPr id="18" name="Google Shape;18;p3"/>
          <p:cNvSpPr txBox="1">
            <a:spLocks noGrp="1"/>
          </p:cNvSpPr>
          <p:nvPr>
            <p:ph type="title"/>
          </p:nvPr>
        </p:nvSpPr>
        <p:spPr>
          <a:xfrm>
            <a:off x="671250" y="2141250"/>
            <a:ext cx="7852200" cy="8610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9" name="Google Shape;19;p3"/>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0"/>
        <p:cNvGrpSpPr/>
        <p:nvPr/>
      </p:nvGrpSpPr>
      <p:grpSpPr>
        <a:xfrm>
          <a:off x="0" y="0"/>
          <a:ext cx="0" cy="0"/>
          <a:chOff x="0" y="0"/>
          <a:chExt cx="0" cy="0"/>
        </a:xfrm>
      </p:grpSpPr>
      <p:sp>
        <p:nvSpPr>
          <p:cNvPr id="21" name="Google Shape;21;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2" name="Google Shape;22;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3" name="Google Shape;23;p4"/>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4"/>
        <p:cNvGrpSpPr/>
        <p:nvPr/>
      </p:nvGrpSpPr>
      <p:grpSpPr>
        <a:xfrm>
          <a:off x="0" y="0"/>
          <a:ext cx="0" cy="0"/>
          <a:chOff x="0" y="0"/>
          <a:chExt cx="0" cy="0"/>
        </a:xfrm>
      </p:grpSpPr>
      <p:sp>
        <p:nvSpPr>
          <p:cNvPr id="25" name="Google Shape;25;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6" name="Google Shape;26;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7" name="Google Shape;27;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8" name="Google Shape;28;p5"/>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9"/>
        <p:cNvGrpSpPr/>
        <p:nvPr/>
      </p:nvGrpSpPr>
      <p:grpSpPr>
        <a:xfrm>
          <a:off x="0" y="0"/>
          <a:ext cx="0" cy="0"/>
          <a:chOff x="0" y="0"/>
          <a:chExt cx="0" cy="0"/>
        </a:xfrm>
      </p:grpSpPr>
      <p:sp>
        <p:nvSpPr>
          <p:cNvPr id="30" name="Google Shape;30;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1" name="Google Shape;31;p6"/>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2"/>
        <p:cNvGrpSpPr/>
        <p:nvPr/>
      </p:nvGrpSpPr>
      <p:grpSpPr>
        <a:xfrm>
          <a:off x="0" y="0"/>
          <a:ext cx="0" cy="0"/>
          <a:chOff x="0" y="0"/>
          <a:chExt cx="0" cy="0"/>
        </a:xfrm>
      </p:grpSpPr>
      <p:sp>
        <p:nvSpPr>
          <p:cNvPr id="33" name="Google Shape;33;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4" name="Google Shape;34;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5" name="Google Shape;35;p7"/>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6"/>
        <p:cNvGrpSpPr/>
        <p:nvPr/>
      </p:nvGrpSpPr>
      <p:grpSpPr>
        <a:xfrm>
          <a:off x="0" y="0"/>
          <a:ext cx="0" cy="0"/>
          <a:chOff x="0" y="0"/>
          <a:chExt cx="0" cy="0"/>
        </a:xfrm>
      </p:grpSpPr>
      <p:sp>
        <p:nvSpPr>
          <p:cNvPr id="37" name="Google Shape;37;p8"/>
          <p:cNvSpPr txBox="1">
            <a:spLocks noGrp="1"/>
          </p:cNvSpPr>
          <p:nvPr>
            <p:ph type="title"/>
          </p:nvPr>
        </p:nvSpPr>
        <p:spPr>
          <a:xfrm>
            <a:off x="490250" y="526350"/>
            <a:ext cx="6227100" cy="40908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a:endParaRPr/>
          </a:p>
        </p:txBody>
      </p:sp>
      <p:sp>
        <p:nvSpPr>
          <p:cNvPr id="38" name="Google Shape;38;p8"/>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9"/>
        <p:cNvGrpSpPr/>
        <p:nvPr/>
      </p:nvGrpSpPr>
      <p:grpSpPr>
        <a:xfrm>
          <a:off x="0" y="0"/>
          <a:ext cx="0" cy="0"/>
          <a:chOff x="0" y="0"/>
          <a:chExt cx="0" cy="0"/>
        </a:xfrm>
      </p:grpSpPr>
      <p:sp>
        <p:nvSpPr>
          <p:cNvPr id="40" name="Google Shape;40;p9"/>
          <p:cNvSpPr/>
          <p:nvPr/>
        </p:nvSpPr>
        <p:spPr>
          <a:xfrm>
            <a:off x="4572000" y="0"/>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1" name="Google Shape;41;p9"/>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42" name="Google Shape;42;p9"/>
          <p:cNvSpPr txBox="1">
            <a:spLocks noGrp="1"/>
          </p:cNvSpPr>
          <p:nvPr>
            <p:ph type="title"/>
          </p:nvPr>
        </p:nvSpPr>
        <p:spPr>
          <a:xfrm>
            <a:off x="265500" y="1081400"/>
            <a:ext cx="4045200" cy="1710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43" name="Google Shape;43;p9"/>
          <p:cNvSpPr txBox="1">
            <a:spLocks noGrp="1"/>
          </p:cNvSpPr>
          <p:nvPr>
            <p:ph type="subTitle" idx="1"/>
          </p:nvPr>
        </p:nvSpPr>
        <p:spPr>
          <a:xfrm>
            <a:off x="265500" y="2845201"/>
            <a:ext cx="4045200" cy="13455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Clr>
                <a:schemeClr val="dk1"/>
              </a:buClr>
              <a:buSzPts val="2100"/>
              <a:buNone/>
              <a:defRPr sz="2100">
                <a:solidFill>
                  <a:schemeClr val="dk1"/>
                </a:solidFill>
              </a:defRPr>
            </a:lvl1pPr>
            <a:lvl2pPr lvl="1" algn="ctr">
              <a:lnSpc>
                <a:spcPct val="100000"/>
              </a:lnSpc>
              <a:spcBef>
                <a:spcPts val="0"/>
              </a:spcBef>
              <a:spcAft>
                <a:spcPts val="0"/>
              </a:spcAft>
              <a:buClr>
                <a:schemeClr val="dk1"/>
              </a:buClr>
              <a:buSzPts val="2100"/>
              <a:buNone/>
              <a:defRPr sz="2100">
                <a:solidFill>
                  <a:schemeClr val="dk1"/>
                </a:solidFill>
              </a:defRPr>
            </a:lvl2pPr>
            <a:lvl3pPr lvl="2" algn="ctr">
              <a:lnSpc>
                <a:spcPct val="100000"/>
              </a:lnSpc>
              <a:spcBef>
                <a:spcPts val="0"/>
              </a:spcBef>
              <a:spcAft>
                <a:spcPts val="0"/>
              </a:spcAft>
              <a:buClr>
                <a:schemeClr val="dk1"/>
              </a:buClr>
              <a:buSzPts val="2100"/>
              <a:buNone/>
              <a:defRPr sz="2100">
                <a:solidFill>
                  <a:schemeClr val="dk1"/>
                </a:solidFill>
              </a:defRPr>
            </a:lvl3pPr>
            <a:lvl4pPr lvl="3" algn="ctr">
              <a:lnSpc>
                <a:spcPct val="100000"/>
              </a:lnSpc>
              <a:spcBef>
                <a:spcPts val="0"/>
              </a:spcBef>
              <a:spcAft>
                <a:spcPts val="0"/>
              </a:spcAft>
              <a:buClr>
                <a:schemeClr val="dk1"/>
              </a:buClr>
              <a:buSzPts val="2100"/>
              <a:buNone/>
              <a:defRPr sz="2100">
                <a:solidFill>
                  <a:schemeClr val="dk1"/>
                </a:solidFill>
              </a:defRPr>
            </a:lvl4pPr>
            <a:lvl5pPr lvl="4" algn="ctr">
              <a:lnSpc>
                <a:spcPct val="100000"/>
              </a:lnSpc>
              <a:spcBef>
                <a:spcPts val="0"/>
              </a:spcBef>
              <a:spcAft>
                <a:spcPts val="0"/>
              </a:spcAft>
              <a:buClr>
                <a:schemeClr val="dk1"/>
              </a:buClr>
              <a:buSzPts val="2100"/>
              <a:buNone/>
              <a:defRPr sz="2100">
                <a:solidFill>
                  <a:schemeClr val="dk1"/>
                </a:solidFill>
              </a:defRPr>
            </a:lvl5pPr>
            <a:lvl6pPr lvl="5" algn="ctr">
              <a:lnSpc>
                <a:spcPct val="100000"/>
              </a:lnSpc>
              <a:spcBef>
                <a:spcPts val="0"/>
              </a:spcBef>
              <a:spcAft>
                <a:spcPts val="0"/>
              </a:spcAft>
              <a:buClr>
                <a:schemeClr val="dk1"/>
              </a:buClr>
              <a:buSzPts val="2100"/>
              <a:buNone/>
              <a:defRPr sz="2100">
                <a:solidFill>
                  <a:schemeClr val="dk1"/>
                </a:solidFill>
              </a:defRPr>
            </a:lvl6pPr>
            <a:lvl7pPr lvl="6" algn="ctr">
              <a:lnSpc>
                <a:spcPct val="100000"/>
              </a:lnSpc>
              <a:spcBef>
                <a:spcPts val="0"/>
              </a:spcBef>
              <a:spcAft>
                <a:spcPts val="0"/>
              </a:spcAft>
              <a:buClr>
                <a:schemeClr val="dk1"/>
              </a:buClr>
              <a:buSzPts val="2100"/>
              <a:buNone/>
              <a:defRPr sz="2100">
                <a:solidFill>
                  <a:schemeClr val="dk1"/>
                </a:solidFill>
              </a:defRPr>
            </a:lvl7pPr>
            <a:lvl8pPr lvl="7" algn="ctr">
              <a:lnSpc>
                <a:spcPct val="100000"/>
              </a:lnSpc>
              <a:spcBef>
                <a:spcPts val="0"/>
              </a:spcBef>
              <a:spcAft>
                <a:spcPts val="0"/>
              </a:spcAft>
              <a:buClr>
                <a:schemeClr val="dk1"/>
              </a:buClr>
              <a:buSzPts val="2100"/>
              <a:buNone/>
              <a:defRPr sz="2100">
                <a:solidFill>
                  <a:schemeClr val="dk1"/>
                </a:solidFill>
              </a:defRPr>
            </a:lvl8pPr>
            <a:lvl9pPr lvl="8" algn="ctr">
              <a:lnSpc>
                <a:spcPct val="100000"/>
              </a:lnSpc>
              <a:spcBef>
                <a:spcPts val="0"/>
              </a:spcBef>
              <a:spcAft>
                <a:spcPts val="0"/>
              </a:spcAft>
              <a:buClr>
                <a:schemeClr val="dk1"/>
              </a:buClr>
              <a:buSzPts val="2100"/>
              <a:buNone/>
              <a:defRPr sz="2100">
                <a:solidFill>
                  <a:schemeClr val="dk1"/>
                </a:solidFill>
              </a:defRPr>
            </a:lvl9pPr>
          </a:lstStyle>
          <a:p>
            <a:endParaRPr/>
          </a:p>
        </p:txBody>
      </p:sp>
      <p:sp>
        <p:nvSpPr>
          <p:cNvPr id="44" name="Google Shape;44;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0"/>
              </a:spcBef>
              <a:spcAft>
                <a:spcPts val="0"/>
              </a:spcAft>
              <a:buClr>
                <a:schemeClr val="lt1"/>
              </a:buClr>
              <a:buSzPts val="1400"/>
              <a:buChar char="○"/>
              <a:defRPr>
                <a:solidFill>
                  <a:schemeClr val="lt1"/>
                </a:solidFill>
              </a:defRPr>
            </a:lvl2pPr>
            <a:lvl3pPr marL="1371600" lvl="2" indent="-317500">
              <a:spcBef>
                <a:spcPts val="0"/>
              </a:spcBef>
              <a:spcAft>
                <a:spcPts val="0"/>
              </a:spcAft>
              <a:buClr>
                <a:schemeClr val="lt1"/>
              </a:buClr>
              <a:buSzPts val="1400"/>
              <a:buChar char="■"/>
              <a:defRPr>
                <a:solidFill>
                  <a:schemeClr val="lt1"/>
                </a:solidFill>
              </a:defRPr>
            </a:lvl3pPr>
            <a:lvl4pPr marL="1828800" lvl="3" indent="-317500">
              <a:spcBef>
                <a:spcPts val="0"/>
              </a:spcBef>
              <a:spcAft>
                <a:spcPts val="0"/>
              </a:spcAft>
              <a:buClr>
                <a:schemeClr val="lt1"/>
              </a:buClr>
              <a:buSzPts val="1400"/>
              <a:buChar char="●"/>
              <a:defRPr>
                <a:solidFill>
                  <a:schemeClr val="lt1"/>
                </a:solidFill>
              </a:defRPr>
            </a:lvl4pPr>
            <a:lvl5pPr marL="2286000" lvl="4" indent="-317500">
              <a:spcBef>
                <a:spcPts val="0"/>
              </a:spcBef>
              <a:spcAft>
                <a:spcPts val="0"/>
              </a:spcAft>
              <a:buClr>
                <a:schemeClr val="lt1"/>
              </a:buClr>
              <a:buSzPts val="1400"/>
              <a:buChar char="○"/>
              <a:defRPr>
                <a:solidFill>
                  <a:schemeClr val="lt1"/>
                </a:solidFill>
              </a:defRPr>
            </a:lvl5pPr>
            <a:lvl6pPr marL="2743200" lvl="5" indent="-317500">
              <a:spcBef>
                <a:spcPts val="0"/>
              </a:spcBef>
              <a:spcAft>
                <a:spcPts val="0"/>
              </a:spcAft>
              <a:buClr>
                <a:schemeClr val="lt1"/>
              </a:buClr>
              <a:buSzPts val="1400"/>
              <a:buChar char="■"/>
              <a:defRPr>
                <a:solidFill>
                  <a:schemeClr val="lt1"/>
                </a:solidFill>
              </a:defRPr>
            </a:lvl6pPr>
            <a:lvl7pPr marL="3200400" lvl="6" indent="-317500">
              <a:spcBef>
                <a:spcPts val="0"/>
              </a:spcBef>
              <a:spcAft>
                <a:spcPts val="0"/>
              </a:spcAft>
              <a:buClr>
                <a:schemeClr val="lt1"/>
              </a:buClr>
              <a:buSzPts val="1400"/>
              <a:buChar char="●"/>
              <a:defRPr>
                <a:solidFill>
                  <a:schemeClr val="lt1"/>
                </a:solidFill>
              </a:defRPr>
            </a:lvl7pPr>
            <a:lvl8pPr marL="3657600" lvl="7" indent="-317500">
              <a:spcBef>
                <a:spcPts val="0"/>
              </a:spcBef>
              <a:spcAft>
                <a:spcPts val="0"/>
              </a:spcAft>
              <a:buClr>
                <a:schemeClr val="lt1"/>
              </a:buClr>
              <a:buSzPts val="1400"/>
              <a:buChar char="○"/>
              <a:defRPr>
                <a:solidFill>
                  <a:schemeClr val="lt1"/>
                </a:solidFill>
              </a:defRPr>
            </a:lvl8pPr>
            <a:lvl9pPr marL="4114800" lvl="8" indent="-317500">
              <a:spcBef>
                <a:spcPts val="0"/>
              </a:spcBef>
              <a:spcAft>
                <a:spcPts val="0"/>
              </a:spcAft>
              <a:buClr>
                <a:schemeClr val="lt1"/>
              </a:buClr>
              <a:buSzPts val="1400"/>
              <a:buChar char="■"/>
              <a:defRPr>
                <a:solidFill>
                  <a:schemeClr val="lt1"/>
                </a:solidFill>
              </a:defRPr>
            </a:lvl9pPr>
          </a:lstStyle>
          <a:p>
            <a:endParaRPr/>
          </a:p>
        </p:txBody>
      </p:sp>
      <p:sp>
        <p:nvSpPr>
          <p:cNvPr id="45" name="Google Shape;45;p9"/>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6"/>
        <p:cNvGrpSpPr/>
        <p:nvPr/>
      </p:nvGrpSpPr>
      <p:grpSpPr>
        <a:xfrm>
          <a:off x="0" y="0"/>
          <a:ext cx="0" cy="0"/>
          <a:chOff x="0" y="0"/>
          <a:chExt cx="0" cy="0"/>
        </a:xfrm>
      </p:grpSpPr>
      <p:sp>
        <p:nvSpPr>
          <p:cNvPr id="47" name="Google Shape;47;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Clr>
                <a:schemeClr val="dk1"/>
              </a:buClr>
              <a:buSzPts val="2100"/>
              <a:buFont typeface="Oswald"/>
              <a:buNone/>
              <a:defRPr sz="2100">
                <a:solidFill>
                  <a:schemeClr val="dk1"/>
                </a:solidFill>
                <a:latin typeface="Oswald"/>
                <a:ea typeface="Oswald"/>
                <a:cs typeface="Oswald"/>
                <a:sym typeface="Oswald"/>
              </a:defRPr>
            </a:lvl1pPr>
          </a:lstStyle>
          <a:p>
            <a:endParaRPr/>
          </a:p>
        </p:txBody>
      </p:sp>
      <p:sp>
        <p:nvSpPr>
          <p:cNvPr id="48" name="Google Shape;48;p10"/>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9"/>
        <p:cNvGrpSpPr/>
        <p:nvPr/>
      </p:nvGrpSpPr>
      <p:grpSpPr>
        <a:xfrm>
          <a:off x="0" y="0"/>
          <a:ext cx="0" cy="0"/>
          <a:chOff x="0" y="0"/>
          <a:chExt cx="0" cy="0"/>
        </a:xfrm>
      </p:grpSpPr>
      <p:sp>
        <p:nvSpPr>
          <p:cNvPr id="50" name="Google Shape;50;p11"/>
          <p:cNvSpPr txBox="1">
            <a:spLocks noGrp="1"/>
          </p:cNvSpPr>
          <p:nvPr>
            <p:ph type="title" hasCustomPrompt="1"/>
          </p:nvPr>
        </p:nvSpPr>
        <p:spPr>
          <a:xfrm>
            <a:off x="311700" y="1255275"/>
            <a:ext cx="8520600" cy="18906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1" name="Google Shape;51;p11"/>
          <p:cNvSpPr txBox="1">
            <a:spLocks noGrp="1"/>
          </p:cNvSpPr>
          <p:nvPr>
            <p:ph type="body" idx="1"/>
          </p:nvPr>
        </p:nvSpPr>
        <p:spPr>
          <a:xfrm>
            <a:off x="311700" y="32284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52" name="Google Shape;52;p11"/>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3"/>
        <p:cNvGrpSpPr/>
        <p:nvPr/>
      </p:nvGrpSpPr>
      <p:grpSpPr>
        <a:xfrm>
          <a:off x="0" y="0"/>
          <a:ext cx="0" cy="0"/>
          <a:chOff x="0" y="0"/>
          <a:chExt cx="0" cy="0"/>
        </a:xfrm>
      </p:grpSpPr>
      <p:sp>
        <p:nvSpPr>
          <p:cNvPr id="54" name="Google Shape;54;p12"/>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late">
    <p:bg>
      <p:bgPr>
        <a:gradFill>
          <a:gsLst>
            <a:gs pos="0">
              <a:srgbClr val="C27BA0"/>
            </a:gs>
            <a:gs pos="100000">
              <a:srgbClr val="9080BB"/>
            </a:gs>
          </a:gsLst>
          <a:lin ang="5400012" scaled="0"/>
        </a:gra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1pPr>
            <a:lvl2pPr lvl="1">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2pPr>
            <a:lvl3pPr lvl="2">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3pPr>
            <a:lvl4pPr lvl="3">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4pPr>
            <a:lvl5pPr lvl="4">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5pPr>
            <a:lvl6pPr lvl="5">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6pPr>
            <a:lvl7pPr lvl="6">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7pPr>
            <a:lvl8pPr lvl="7">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8pPr>
            <a:lvl9pPr lvl="8">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accent3"/>
              </a:buClr>
              <a:buSzPts val="1800"/>
              <a:buFont typeface="Average"/>
              <a:buChar char="●"/>
              <a:defRPr sz="1800">
                <a:solidFill>
                  <a:schemeClr val="accent3"/>
                </a:solidFill>
                <a:latin typeface="Average"/>
                <a:ea typeface="Average"/>
                <a:cs typeface="Average"/>
                <a:sym typeface="Average"/>
              </a:defRPr>
            </a:lvl1pPr>
            <a:lvl2pPr marL="914400" lvl="1" indent="-3175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2pPr>
            <a:lvl3pPr marL="1371600" lvl="2" indent="-3175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3pPr>
            <a:lvl4pPr marL="1828800" lvl="3" indent="-3175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4pPr>
            <a:lvl5pPr marL="2286000" lvl="4" indent="-3175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5pPr>
            <a:lvl6pPr marL="2743200" lvl="5" indent="-3175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6pPr>
            <a:lvl7pPr marL="3200400" lvl="6" indent="-3175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7pPr>
            <a:lvl8pPr marL="3657600" lvl="7" indent="-3175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8pPr>
            <a:lvl9pPr marL="4114800" lvl="8" indent="-3175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9pPr>
          </a:lstStyle>
          <a:p>
            <a:endParaRPr/>
          </a:p>
        </p:txBody>
      </p:sp>
      <p:sp>
        <p:nvSpPr>
          <p:cNvPr id="8" name="Google Shape;8;p1"/>
          <p:cNvSpPr txBox="1">
            <a:spLocks noGrp="1"/>
          </p:cNvSpPr>
          <p:nvPr>
            <p:ph type="sldNum" idx="12"/>
          </p:nvPr>
        </p:nvSpPr>
        <p:spPr>
          <a:xfrm>
            <a:off x="8490250" y="4681009"/>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accent3"/>
                </a:solidFill>
                <a:latin typeface="Average"/>
                <a:ea typeface="Average"/>
                <a:cs typeface="Average"/>
                <a:sym typeface="Average"/>
              </a:defRPr>
            </a:lvl1pPr>
            <a:lvl2pPr lvl="1" algn="r">
              <a:buNone/>
              <a:defRPr sz="1000">
                <a:solidFill>
                  <a:schemeClr val="accent3"/>
                </a:solidFill>
                <a:latin typeface="Average"/>
                <a:ea typeface="Average"/>
                <a:cs typeface="Average"/>
                <a:sym typeface="Average"/>
              </a:defRPr>
            </a:lvl2pPr>
            <a:lvl3pPr lvl="2" algn="r">
              <a:buNone/>
              <a:defRPr sz="1000">
                <a:solidFill>
                  <a:schemeClr val="accent3"/>
                </a:solidFill>
                <a:latin typeface="Average"/>
                <a:ea typeface="Average"/>
                <a:cs typeface="Average"/>
                <a:sym typeface="Average"/>
              </a:defRPr>
            </a:lvl3pPr>
            <a:lvl4pPr lvl="3" algn="r">
              <a:buNone/>
              <a:defRPr sz="1000">
                <a:solidFill>
                  <a:schemeClr val="accent3"/>
                </a:solidFill>
                <a:latin typeface="Average"/>
                <a:ea typeface="Average"/>
                <a:cs typeface="Average"/>
                <a:sym typeface="Average"/>
              </a:defRPr>
            </a:lvl4pPr>
            <a:lvl5pPr lvl="4" algn="r">
              <a:buNone/>
              <a:defRPr sz="1000">
                <a:solidFill>
                  <a:schemeClr val="accent3"/>
                </a:solidFill>
                <a:latin typeface="Average"/>
                <a:ea typeface="Average"/>
                <a:cs typeface="Average"/>
                <a:sym typeface="Average"/>
              </a:defRPr>
            </a:lvl5pPr>
            <a:lvl6pPr lvl="5" algn="r">
              <a:buNone/>
              <a:defRPr sz="1000">
                <a:solidFill>
                  <a:schemeClr val="accent3"/>
                </a:solidFill>
                <a:latin typeface="Average"/>
                <a:ea typeface="Average"/>
                <a:cs typeface="Average"/>
                <a:sym typeface="Average"/>
              </a:defRPr>
            </a:lvl6pPr>
            <a:lvl7pPr lvl="6" algn="r">
              <a:buNone/>
              <a:defRPr sz="1000">
                <a:solidFill>
                  <a:schemeClr val="accent3"/>
                </a:solidFill>
                <a:latin typeface="Average"/>
                <a:ea typeface="Average"/>
                <a:cs typeface="Average"/>
                <a:sym typeface="Average"/>
              </a:defRPr>
            </a:lvl7pPr>
            <a:lvl8pPr lvl="7" algn="r">
              <a:buNone/>
              <a:defRPr sz="1000">
                <a:solidFill>
                  <a:schemeClr val="accent3"/>
                </a:solidFill>
                <a:latin typeface="Average"/>
                <a:ea typeface="Average"/>
                <a:cs typeface="Average"/>
                <a:sym typeface="Average"/>
              </a:defRPr>
            </a:lvl8pPr>
            <a:lvl9pPr lvl="8" algn="r">
              <a:buNone/>
              <a:defRPr sz="1000">
                <a:solidFill>
                  <a:schemeClr val="accent3"/>
                </a:solidFill>
                <a:latin typeface="Average"/>
                <a:ea typeface="Average"/>
                <a:cs typeface="Average"/>
                <a:sym typeface="Average"/>
              </a:defRPr>
            </a:lvl9pPr>
          </a:lstStyle>
          <a:p>
            <a:pPr marL="0" lvl="0" indent="0" algn="r" rtl="0">
              <a:spcBef>
                <a:spcPts val="0"/>
              </a:spcBef>
              <a:spcAft>
                <a:spcPts val="0"/>
              </a:spcAft>
              <a:buNone/>
            </a:pPr>
            <a:fld id="{00000000-1234-1234-1234-123412341234}" type="slidenum">
              <a:rPr lang="es"/>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image" Target="../media/image8.jpg"/><Relationship Id="rId3" Type="http://schemas.openxmlformats.org/officeDocument/2006/relationships/image" Target="../media/image3.png"/><Relationship Id="rId7"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6.png"/><Relationship Id="rId5" Type="http://schemas.openxmlformats.org/officeDocument/2006/relationships/image" Target="../media/image5.jpg"/><Relationship Id="rId4" Type="http://schemas.openxmlformats.org/officeDocument/2006/relationships/image" Target="../media/image4.jp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6.png"/><Relationship Id="rId7"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6.jp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sp>
        <p:nvSpPr>
          <p:cNvPr id="59" name="Google Shape;59;p13"/>
          <p:cNvSpPr txBox="1">
            <a:spLocks noGrp="1"/>
          </p:cNvSpPr>
          <p:nvPr>
            <p:ph type="ctrTitle"/>
          </p:nvPr>
        </p:nvSpPr>
        <p:spPr>
          <a:xfrm>
            <a:off x="671258" y="990800"/>
            <a:ext cx="7801500" cy="1730100"/>
          </a:xfrm>
          <a:prstGeom prst="rect">
            <a:avLst/>
          </a:prstGeom>
        </p:spPr>
        <p:txBody>
          <a:bodyPr spcFirstLastPara="1" wrap="square" lIns="91425" tIns="91425" rIns="91425" bIns="91425" anchor="b" anchorCtr="0">
            <a:normAutofit/>
          </a:bodyPr>
          <a:lstStyle/>
          <a:p>
            <a:pPr marL="0" lvl="0" indent="0" algn="ctr" rtl="0">
              <a:lnSpc>
                <a:spcPct val="163636"/>
              </a:lnSpc>
              <a:spcBef>
                <a:spcPts val="0"/>
              </a:spcBef>
              <a:spcAft>
                <a:spcPts val="0"/>
              </a:spcAft>
              <a:buNone/>
            </a:pPr>
            <a:r>
              <a:rPr lang="es" sz="1388">
                <a:solidFill>
                  <a:srgbClr val="FFFFFF"/>
                </a:solidFill>
                <a:latin typeface="Calibri"/>
                <a:ea typeface="Calibri"/>
                <a:cs typeface="Calibri"/>
                <a:sym typeface="Calibri"/>
              </a:rPr>
              <a:t>GUÍA DE ACOGIDA DE FAMILIARES DE ENFERMOS INGRESADOS EN EL SERVICIO DE MEDICINA INTENSIVA</a:t>
            </a:r>
            <a:endParaRPr sz="1388">
              <a:solidFill>
                <a:srgbClr val="FFFFFF"/>
              </a:solidFill>
              <a:latin typeface="Calibri"/>
              <a:ea typeface="Calibri"/>
              <a:cs typeface="Calibri"/>
              <a:sym typeface="Calibri"/>
            </a:endParaRPr>
          </a:p>
          <a:p>
            <a:pPr marL="0" lvl="0" indent="0" algn="ctr" rtl="0">
              <a:spcBef>
                <a:spcPts val="800"/>
              </a:spcBef>
              <a:spcAft>
                <a:spcPts val="0"/>
              </a:spcAft>
              <a:buNone/>
            </a:pPr>
            <a:endParaRPr/>
          </a:p>
        </p:txBody>
      </p:sp>
      <p:sp>
        <p:nvSpPr>
          <p:cNvPr id="60" name="Google Shape;60;p13"/>
          <p:cNvSpPr txBox="1"/>
          <p:nvPr/>
        </p:nvSpPr>
        <p:spPr>
          <a:xfrm>
            <a:off x="6446982" y="4584148"/>
            <a:ext cx="2585284" cy="430857"/>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sz="800" dirty="0">
                <a:solidFill>
                  <a:schemeClr val="dk1"/>
                </a:solidFill>
                <a:latin typeface="Calibri"/>
                <a:ea typeface="Calibri"/>
                <a:cs typeface="Calibri"/>
                <a:sym typeface="Calibri"/>
              </a:rPr>
              <a:t>DI-SMI-01 Sistema de Gestión de Calidad. Departamento de Salud  Alicante - Sant Joan d’Alacant</a:t>
            </a:r>
            <a:endParaRPr sz="800" dirty="0">
              <a:solidFill>
                <a:schemeClr val="dk1"/>
              </a:solidFill>
              <a:latin typeface="Roboto"/>
              <a:ea typeface="Roboto"/>
              <a:cs typeface="Roboto"/>
              <a:sym typeface="Roboto"/>
            </a:endParaRPr>
          </a:p>
        </p:txBody>
      </p:sp>
      <p:sp>
        <p:nvSpPr>
          <p:cNvPr id="61" name="Google Shape;61;p13"/>
          <p:cNvSpPr txBox="1"/>
          <p:nvPr/>
        </p:nvSpPr>
        <p:spPr>
          <a:xfrm>
            <a:off x="2805750" y="1967675"/>
            <a:ext cx="3532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a:solidFill>
                  <a:schemeClr val="dk1"/>
                </a:solidFill>
                <a:latin typeface="Calibri"/>
                <a:ea typeface="Calibri"/>
                <a:cs typeface="Calibri"/>
                <a:sym typeface="Calibri"/>
              </a:rPr>
              <a:t>Hospital Universitario de Sant Joan d’Alacant</a:t>
            </a:r>
            <a:endParaRPr>
              <a:solidFill>
                <a:schemeClr val="dk1"/>
              </a:solidFill>
              <a:latin typeface="Roboto"/>
              <a:ea typeface="Roboto"/>
              <a:cs typeface="Roboto"/>
              <a:sym typeface="Roboto"/>
            </a:endParaRPr>
          </a:p>
        </p:txBody>
      </p:sp>
      <p:sp>
        <p:nvSpPr>
          <p:cNvPr id="2" name="Rectángulo 1">
            <a:extLst>
              <a:ext uri="{FF2B5EF4-FFF2-40B4-BE49-F238E27FC236}">
                <a16:creationId xmlns:a16="http://schemas.microsoft.com/office/drawing/2014/main" id="{08122323-BCB8-1868-4102-125D9FEA4802}"/>
              </a:ext>
            </a:extLst>
          </p:cNvPr>
          <p:cNvSpPr/>
          <p:nvPr/>
        </p:nvSpPr>
        <p:spPr>
          <a:xfrm>
            <a:off x="597367" y="4594544"/>
            <a:ext cx="2974109" cy="410064"/>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3" name="Imagen 2" descr="Imagen que contiene Logotipo&#10;&#10;El contenido generado por IA puede ser incorrecto.">
            <a:extLst>
              <a:ext uri="{FF2B5EF4-FFF2-40B4-BE49-F238E27FC236}">
                <a16:creationId xmlns:a16="http://schemas.microsoft.com/office/drawing/2014/main" id="{BD77BBAA-CCD4-584F-3684-EDA6623384E1}"/>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7189" y="4631301"/>
            <a:ext cx="2352675" cy="3365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4"/>
          <p:cNvSpPr txBox="1">
            <a:spLocks noGrp="1"/>
          </p:cNvSpPr>
          <p:nvPr>
            <p:ph type="title"/>
          </p:nvPr>
        </p:nvSpPr>
        <p:spPr>
          <a:xfrm>
            <a:off x="311700" y="445025"/>
            <a:ext cx="8520600" cy="572700"/>
          </a:xfrm>
          <a:prstGeom prst="rect">
            <a:avLst/>
          </a:prstGeom>
        </p:spPr>
        <p:txBody>
          <a:bodyPr spcFirstLastPara="1" wrap="square" lIns="91425" tIns="91425" rIns="91425" bIns="91425" anchor="ctr" anchorCtr="0">
            <a:normAutofit fontScale="90000"/>
          </a:bodyPr>
          <a:lstStyle/>
          <a:p>
            <a:pPr marL="0" lvl="0" indent="444500" algn="ctr" rtl="0">
              <a:lnSpc>
                <a:spcPct val="163636"/>
              </a:lnSpc>
              <a:spcBef>
                <a:spcPts val="0"/>
              </a:spcBef>
              <a:spcAft>
                <a:spcPts val="0"/>
              </a:spcAft>
              <a:buNone/>
            </a:pPr>
            <a:r>
              <a:rPr lang="es" sz="2100" b="1" dirty="0">
                <a:solidFill>
                  <a:srgbClr val="FFFFFF"/>
                </a:solidFill>
                <a:latin typeface="Calibri"/>
                <a:ea typeface="Calibri"/>
                <a:cs typeface="Calibri"/>
                <a:sym typeface="Calibri"/>
              </a:rPr>
              <a:t>INTRODUCCIÓN</a:t>
            </a:r>
            <a:endParaRPr sz="2100" b="1" dirty="0">
              <a:solidFill>
                <a:srgbClr val="FFFFFF"/>
              </a:solidFill>
              <a:latin typeface="Calibri"/>
              <a:ea typeface="Calibri"/>
              <a:cs typeface="Calibri"/>
              <a:sym typeface="Calibri"/>
            </a:endParaRPr>
          </a:p>
          <a:p>
            <a:pPr marL="0" lvl="0" indent="0" algn="l" rtl="0">
              <a:spcBef>
                <a:spcPts val="800"/>
              </a:spcBef>
              <a:spcAft>
                <a:spcPts val="0"/>
              </a:spcAft>
              <a:buNone/>
            </a:pPr>
            <a:endParaRPr dirty="0"/>
          </a:p>
        </p:txBody>
      </p:sp>
      <p:sp>
        <p:nvSpPr>
          <p:cNvPr id="67" name="Google Shape;67;p14"/>
          <p:cNvSpPr txBox="1">
            <a:spLocks noGrp="1"/>
          </p:cNvSpPr>
          <p:nvPr>
            <p:ph type="body" idx="1"/>
          </p:nvPr>
        </p:nvSpPr>
        <p:spPr>
          <a:xfrm>
            <a:off x="311700" y="896471"/>
            <a:ext cx="8520600" cy="3672404"/>
          </a:xfrm>
          <a:prstGeom prst="rect">
            <a:avLst/>
          </a:prstGeom>
        </p:spPr>
        <p:txBody>
          <a:bodyPr spcFirstLastPara="1" wrap="square" lIns="91425" tIns="91425" rIns="91425" bIns="91425" anchor="t" anchorCtr="0">
            <a:normAutofit lnSpcReduction="10000"/>
          </a:bodyPr>
          <a:lstStyle/>
          <a:p>
            <a:pPr marL="0" lvl="0" indent="0" algn="just" rtl="0">
              <a:lnSpc>
                <a:spcPct val="163636"/>
              </a:lnSpc>
              <a:spcBef>
                <a:spcPts val="0"/>
              </a:spcBef>
              <a:spcAft>
                <a:spcPts val="0"/>
              </a:spcAft>
              <a:buNone/>
            </a:pPr>
            <a:r>
              <a:rPr lang="es" sz="1100" dirty="0">
                <a:solidFill>
                  <a:srgbClr val="FFFFFF"/>
                </a:solidFill>
                <a:latin typeface="Calibri"/>
                <a:ea typeface="Calibri"/>
                <a:cs typeface="Calibri"/>
                <a:sym typeface="Calibri"/>
              </a:rPr>
              <a:t>Esta guía ha sido elaborada con el propósito de facilitar la adaptación y orientación de los familiares de pacientes ingresados en el servicio de Medicina Intensiva (SMI) del Hospital Universitario de Sant Joan d’Alacant. Somos conscientes de que la estancia en este servicio puede resultar un proceso complejo y, en ocasiones, angustiante tanto para el paciente como para sus familiares. Por ello, nuestro principal objetivo es ofrecerles un apoyo constante y acompañamiento durante todo el tiempo que su ser querido permanezca bajo nuestra atención.</a:t>
            </a:r>
            <a:endParaRPr sz="1100" dirty="0">
              <a:solidFill>
                <a:srgbClr val="FFFFFF"/>
              </a:solidFill>
              <a:latin typeface="Calibri"/>
              <a:ea typeface="Calibri"/>
              <a:cs typeface="Calibri"/>
              <a:sym typeface="Calibri"/>
            </a:endParaRPr>
          </a:p>
          <a:p>
            <a:pPr marL="0" lvl="0" indent="0" algn="just" rtl="0">
              <a:lnSpc>
                <a:spcPct val="163636"/>
              </a:lnSpc>
              <a:spcBef>
                <a:spcPts val="800"/>
              </a:spcBef>
              <a:spcAft>
                <a:spcPts val="0"/>
              </a:spcAft>
              <a:buNone/>
            </a:pPr>
            <a:r>
              <a:rPr lang="es" sz="1100" dirty="0">
                <a:solidFill>
                  <a:srgbClr val="FFFFFF"/>
                </a:solidFill>
                <a:latin typeface="Calibri"/>
                <a:ea typeface="Calibri"/>
                <a:cs typeface="Calibri"/>
                <a:sym typeface="Calibri"/>
              </a:rPr>
              <a:t>Esta guía proporciona información detallada que les permitirá comprender mejor las características específicas del SMI, así como la dinámica interna y las normas que regulan el funcionamiento de esta área crítica del hospital. Además, encontrarán una descripción de los recursos y servicios a su disposición, diseñados para facilitar la comunicación y mejorar su experiencia durante este período.</a:t>
            </a:r>
            <a:endParaRPr sz="1100" dirty="0">
              <a:solidFill>
                <a:srgbClr val="FFFFFF"/>
              </a:solidFill>
              <a:latin typeface="Calibri"/>
              <a:ea typeface="Calibri"/>
              <a:cs typeface="Calibri"/>
              <a:sym typeface="Calibri"/>
            </a:endParaRPr>
          </a:p>
          <a:p>
            <a:pPr marL="0" lvl="0" indent="0" algn="just" rtl="0">
              <a:lnSpc>
                <a:spcPct val="163636"/>
              </a:lnSpc>
              <a:spcBef>
                <a:spcPts val="800"/>
              </a:spcBef>
              <a:spcAft>
                <a:spcPts val="0"/>
              </a:spcAft>
              <a:buNone/>
            </a:pPr>
            <a:r>
              <a:rPr lang="es" sz="1100" dirty="0">
                <a:solidFill>
                  <a:srgbClr val="FFFFFF"/>
                </a:solidFill>
                <a:latin typeface="Calibri"/>
                <a:ea typeface="Calibri"/>
                <a:cs typeface="Calibri"/>
                <a:sym typeface="Calibri"/>
              </a:rPr>
              <a:t>Entendemos que cada situación es única y, por ello, consideramos fundamental que dispongan de información clara y precisa para afrontar esta etapa con mayor confianza y tranquilidad. </a:t>
            </a:r>
            <a:endParaRPr sz="1100" dirty="0">
              <a:solidFill>
                <a:srgbClr val="FFFFFF"/>
              </a:solidFill>
              <a:latin typeface="Calibri"/>
              <a:ea typeface="Calibri"/>
              <a:cs typeface="Calibri"/>
              <a:sym typeface="Calibri"/>
            </a:endParaRPr>
          </a:p>
          <a:p>
            <a:pPr marL="0" lvl="0" indent="0" algn="just" rtl="0">
              <a:lnSpc>
                <a:spcPct val="163636"/>
              </a:lnSpc>
              <a:spcBef>
                <a:spcPts val="800"/>
              </a:spcBef>
              <a:spcAft>
                <a:spcPts val="0"/>
              </a:spcAft>
              <a:buNone/>
            </a:pPr>
            <a:r>
              <a:rPr lang="es" sz="1100" dirty="0">
                <a:solidFill>
                  <a:srgbClr val="FFFFFF"/>
                </a:solidFill>
                <a:latin typeface="Calibri"/>
                <a:ea typeface="Calibri"/>
                <a:cs typeface="Calibri"/>
                <a:sym typeface="Calibri"/>
              </a:rPr>
              <a:t>Les animamos a leer con detenimiento esta guía y a conservarla durante toda la estancia de su familiar, de manera que puedan consultarla siempre que consideren necesario. En caso de que les surjan dudas o requieran información adicional, pueden consultar con el equipo asistencial de la unidad.</a:t>
            </a:r>
            <a:endParaRPr sz="1100" dirty="0">
              <a:solidFill>
                <a:srgbClr val="FFFFFF"/>
              </a:solidFill>
              <a:latin typeface="Calibri"/>
              <a:ea typeface="Calibri"/>
              <a:cs typeface="Calibri"/>
              <a:sym typeface="Calibri"/>
            </a:endParaRPr>
          </a:p>
          <a:p>
            <a:pPr marL="0" lvl="0" indent="0" algn="l" rtl="0">
              <a:spcBef>
                <a:spcPts val="800"/>
              </a:spcBef>
              <a:spcAft>
                <a:spcPts val="1200"/>
              </a:spcAft>
              <a:buNone/>
            </a:pPr>
            <a:endParaRPr dirty="0"/>
          </a:p>
        </p:txBody>
      </p:sp>
      <p:sp>
        <p:nvSpPr>
          <p:cNvPr id="68" name="Google Shape;68;p14"/>
          <p:cNvSpPr txBox="1"/>
          <p:nvPr/>
        </p:nvSpPr>
        <p:spPr>
          <a:xfrm>
            <a:off x="7027500" y="4835700"/>
            <a:ext cx="2116500" cy="307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sz="800">
                <a:solidFill>
                  <a:schemeClr val="dk1"/>
                </a:solidFill>
                <a:latin typeface="Calibri"/>
                <a:ea typeface="Calibri"/>
                <a:cs typeface="Calibri"/>
                <a:sym typeface="Calibri"/>
              </a:rPr>
              <a:t>Hospital Universitario de Sant Joan d’Alacant</a:t>
            </a:r>
            <a:endParaRPr sz="800">
              <a:solidFill>
                <a:schemeClr val="dk1"/>
              </a:solidFill>
              <a:latin typeface="Roboto"/>
              <a:ea typeface="Roboto"/>
              <a:cs typeface="Roboto"/>
              <a:sym typeface="Roboto"/>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444500" algn="ctr" rtl="0">
              <a:lnSpc>
                <a:spcPct val="163636"/>
              </a:lnSpc>
              <a:spcBef>
                <a:spcPts val="0"/>
              </a:spcBef>
              <a:spcAft>
                <a:spcPts val="0"/>
              </a:spcAft>
              <a:buNone/>
            </a:pPr>
            <a:r>
              <a:rPr lang="es" sz="2100" b="1">
                <a:solidFill>
                  <a:srgbClr val="FFFFFF"/>
                </a:solidFill>
                <a:latin typeface="Calibri"/>
                <a:ea typeface="Calibri"/>
                <a:cs typeface="Calibri"/>
                <a:sym typeface="Calibri"/>
              </a:rPr>
              <a:t>DESCRIPCIÓN DEL SMI (UCI/UCIM)</a:t>
            </a:r>
            <a:endParaRPr sz="2100" b="1">
              <a:solidFill>
                <a:srgbClr val="FFFFFF"/>
              </a:solidFill>
              <a:latin typeface="Calibri"/>
              <a:ea typeface="Calibri"/>
              <a:cs typeface="Calibri"/>
              <a:sym typeface="Calibri"/>
            </a:endParaRPr>
          </a:p>
          <a:p>
            <a:pPr marL="0" lvl="0" indent="0" algn="l" rtl="0">
              <a:spcBef>
                <a:spcPts val="800"/>
              </a:spcBef>
              <a:spcAft>
                <a:spcPts val="0"/>
              </a:spcAft>
              <a:buNone/>
            </a:pPr>
            <a:endParaRPr/>
          </a:p>
        </p:txBody>
      </p:sp>
      <p:sp>
        <p:nvSpPr>
          <p:cNvPr id="74" name="Google Shape;74;p1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25000" lnSpcReduction="20000"/>
          </a:bodyPr>
          <a:lstStyle/>
          <a:p>
            <a:pPr marL="0" lvl="0" indent="0" algn="just" rtl="0">
              <a:lnSpc>
                <a:spcPct val="163636"/>
              </a:lnSpc>
              <a:spcBef>
                <a:spcPts val="0"/>
              </a:spcBef>
              <a:spcAft>
                <a:spcPts val="0"/>
              </a:spcAft>
              <a:buNone/>
            </a:pPr>
            <a:r>
              <a:rPr lang="es" sz="3850">
                <a:solidFill>
                  <a:schemeClr val="dk1"/>
                </a:solidFill>
                <a:latin typeface="Calibri"/>
                <a:ea typeface="Calibri"/>
                <a:cs typeface="Calibri"/>
                <a:sym typeface="Calibri"/>
              </a:rPr>
              <a:t>El SMI es una unidad de vigilancia estrecha en la que se prestan unos cuidados especiales. Nuestro SMI está formado por dos unidades: Unidad de Cuidados Intensivos (UCI) y Unidad de Cuidados Intermedios (UCIM) médico-quirúrgicas polivalente cuyo objetivo principal es la atención y los cuidados del paciente adulto grave. Este servicio se encuentra en la primera planta, zona centro, y cuenta con un equipo asistencial formado por médicos intensivistas, enfermeras y técnicos de cuidados auxiliares de enfermería. Nuestra labor se centra en la vigilancia, la detección de problemas potenciales y la actuación en su resolución, así como en prestar apoyo psicológico tanto a pacientes como a sus familiares.</a:t>
            </a:r>
            <a:endParaRPr sz="3850">
              <a:solidFill>
                <a:schemeClr val="dk1"/>
              </a:solidFill>
              <a:latin typeface="Calibri"/>
              <a:ea typeface="Calibri"/>
              <a:cs typeface="Calibri"/>
              <a:sym typeface="Calibri"/>
            </a:endParaRPr>
          </a:p>
          <a:p>
            <a:pPr marL="0" lvl="0" indent="0" algn="just" rtl="0">
              <a:lnSpc>
                <a:spcPct val="163636"/>
              </a:lnSpc>
              <a:spcBef>
                <a:spcPts val="800"/>
              </a:spcBef>
              <a:spcAft>
                <a:spcPts val="0"/>
              </a:spcAft>
              <a:buNone/>
            </a:pPr>
            <a:r>
              <a:rPr lang="es" sz="3850">
                <a:solidFill>
                  <a:schemeClr val="dk1"/>
                </a:solidFill>
                <a:latin typeface="Calibri"/>
                <a:ea typeface="Calibri"/>
                <a:cs typeface="Calibri"/>
                <a:sym typeface="Calibri"/>
              </a:rPr>
              <a:t>El SMI está dividido en 2 zonas, zona central que cuenta con 9 boxes y zona lateral con 6 boxes, sumando un total de 15 boxes individuales. La UCIM está integrada en la zona central y consta de 3 boxes. Cada box está equipado con un sistema avanzado de monitorización que permite la vigilancia continua de los pacientes las 24 horas del día. Esto se complementa con alarmas visuales y auditivas que alertan sobre cualquier variación en el estado del paciente, incluso cuando el personal no se encuentra dentro del box.</a:t>
            </a:r>
            <a:endParaRPr sz="3850">
              <a:solidFill>
                <a:schemeClr val="dk1"/>
              </a:solidFill>
              <a:latin typeface="Calibri"/>
              <a:ea typeface="Calibri"/>
              <a:cs typeface="Calibri"/>
              <a:sym typeface="Calibri"/>
            </a:endParaRPr>
          </a:p>
          <a:p>
            <a:pPr marL="0" lvl="0" indent="0" algn="just" rtl="0">
              <a:lnSpc>
                <a:spcPct val="163636"/>
              </a:lnSpc>
              <a:spcBef>
                <a:spcPts val="800"/>
              </a:spcBef>
              <a:spcAft>
                <a:spcPts val="0"/>
              </a:spcAft>
              <a:buNone/>
            </a:pPr>
            <a:r>
              <a:rPr lang="es" sz="3850">
                <a:solidFill>
                  <a:schemeClr val="dk1"/>
                </a:solidFill>
                <a:latin typeface="Calibri"/>
                <a:ea typeface="Calibri"/>
                <a:cs typeface="Calibri"/>
                <a:sym typeface="Calibri"/>
              </a:rPr>
              <a:t>Los familiares de los pacientes pueden acceder al SMI a través de la entrada principal, la entrada interna estará reservada para la entrada de pacientes y personal sanitario. En la entrada principal hay un timbre para solicitar acceso, una sala de información y una sala de espera, equipada con sillones, TV, conexión WIFI y máquinas dispensadoras de bebida y comida. </a:t>
            </a:r>
            <a:endParaRPr sz="3850">
              <a:solidFill>
                <a:schemeClr val="dk1"/>
              </a:solidFill>
              <a:latin typeface="Calibri"/>
              <a:ea typeface="Calibri"/>
              <a:cs typeface="Calibri"/>
              <a:sym typeface="Calibri"/>
            </a:endParaRPr>
          </a:p>
          <a:p>
            <a:pPr marL="0" lvl="0" indent="0" algn="just" rtl="0">
              <a:lnSpc>
                <a:spcPct val="163636"/>
              </a:lnSpc>
              <a:spcBef>
                <a:spcPts val="800"/>
              </a:spcBef>
              <a:spcAft>
                <a:spcPts val="0"/>
              </a:spcAft>
              <a:buNone/>
            </a:pPr>
            <a:r>
              <a:rPr lang="es" sz="3850">
                <a:solidFill>
                  <a:schemeClr val="dk1"/>
                </a:solidFill>
                <a:latin typeface="Calibri"/>
                <a:ea typeface="Calibri"/>
                <a:cs typeface="Calibri"/>
                <a:sym typeface="Calibri"/>
              </a:rPr>
              <a:t>La puerta principal del hospital se encuentra abierta en horario de 6.30-23 horas. Para acceder fuera de ese horario a las instalaciones, deben hacerlo por la puerta del servicio de urgencias.</a:t>
            </a:r>
            <a:endParaRPr sz="3850">
              <a:solidFill>
                <a:schemeClr val="dk1"/>
              </a:solidFill>
              <a:latin typeface="Calibri"/>
              <a:ea typeface="Calibri"/>
              <a:cs typeface="Calibri"/>
              <a:sym typeface="Calibri"/>
            </a:endParaRPr>
          </a:p>
          <a:p>
            <a:pPr marL="0" lvl="0" indent="444500" algn="just" rtl="0">
              <a:lnSpc>
                <a:spcPct val="163636"/>
              </a:lnSpc>
              <a:spcBef>
                <a:spcPts val="800"/>
              </a:spcBef>
              <a:spcAft>
                <a:spcPts val="0"/>
              </a:spcAft>
              <a:buNone/>
            </a:pPr>
            <a:endParaRPr sz="1100">
              <a:solidFill>
                <a:srgbClr val="000000"/>
              </a:solidFill>
              <a:latin typeface="Calibri"/>
              <a:ea typeface="Calibri"/>
              <a:cs typeface="Calibri"/>
              <a:sym typeface="Calibri"/>
            </a:endParaRPr>
          </a:p>
          <a:p>
            <a:pPr marL="0" lvl="0" indent="0" algn="l" rtl="0">
              <a:spcBef>
                <a:spcPts val="800"/>
              </a:spcBef>
              <a:spcAft>
                <a:spcPts val="1200"/>
              </a:spcAft>
              <a:buNone/>
            </a:pPr>
            <a:endParaRPr/>
          </a:p>
        </p:txBody>
      </p:sp>
      <p:sp>
        <p:nvSpPr>
          <p:cNvPr id="75" name="Google Shape;75;p15"/>
          <p:cNvSpPr txBox="1"/>
          <p:nvPr/>
        </p:nvSpPr>
        <p:spPr>
          <a:xfrm>
            <a:off x="7027500" y="4835700"/>
            <a:ext cx="2116500" cy="307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sz="800">
                <a:solidFill>
                  <a:schemeClr val="dk1"/>
                </a:solidFill>
                <a:latin typeface="Calibri"/>
                <a:ea typeface="Calibri"/>
                <a:cs typeface="Calibri"/>
                <a:sym typeface="Calibri"/>
              </a:rPr>
              <a:t>Hospital Universitario de Sant Joan d’Alacant</a:t>
            </a:r>
            <a:endParaRPr sz="800">
              <a:solidFill>
                <a:schemeClr val="dk1"/>
              </a:solidFill>
              <a:latin typeface="Roboto"/>
              <a:ea typeface="Roboto"/>
              <a:cs typeface="Roboto"/>
              <a:sym typeface="Roboto"/>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444500" algn="ctr" rtl="0">
              <a:lnSpc>
                <a:spcPct val="163636"/>
              </a:lnSpc>
              <a:spcBef>
                <a:spcPts val="0"/>
              </a:spcBef>
              <a:spcAft>
                <a:spcPts val="0"/>
              </a:spcAft>
              <a:buNone/>
            </a:pPr>
            <a:r>
              <a:rPr lang="es" sz="2100" b="1">
                <a:solidFill>
                  <a:srgbClr val="FFFFFF"/>
                </a:solidFill>
                <a:latin typeface="Calibri"/>
                <a:ea typeface="Calibri"/>
                <a:cs typeface="Calibri"/>
                <a:sym typeface="Calibri"/>
              </a:rPr>
              <a:t>EQUIPO ASISTENCIAL</a:t>
            </a:r>
            <a:endParaRPr sz="2100" b="1">
              <a:solidFill>
                <a:srgbClr val="FFFFFF"/>
              </a:solidFill>
              <a:latin typeface="Calibri"/>
              <a:ea typeface="Calibri"/>
              <a:cs typeface="Calibri"/>
              <a:sym typeface="Calibri"/>
            </a:endParaRPr>
          </a:p>
          <a:p>
            <a:pPr marL="0" lvl="0" indent="0" algn="l" rtl="0">
              <a:spcBef>
                <a:spcPts val="800"/>
              </a:spcBef>
              <a:spcAft>
                <a:spcPts val="0"/>
              </a:spcAft>
              <a:buNone/>
            </a:pPr>
            <a:endParaRPr sz="2100" b="1">
              <a:solidFill>
                <a:srgbClr val="FFFFFF"/>
              </a:solidFill>
              <a:latin typeface="Calibri"/>
              <a:ea typeface="Calibri"/>
              <a:cs typeface="Calibri"/>
              <a:sym typeface="Calibri"/>
            </a:endParaRPr>
          </a:p>
        </p:txBody>
      </p:sp>
      <p:sp>
        <p:nvSpPr>
          <p:cNvPr id="81" name="Google Shape;81;p16"/>
          <p:cNvSpPr txBox="1">
            <a:spLocks noGrp="1"/>
          </p:cNvSpPr>
          <p:nvPr>
            <p:ph type="body" idx="1"/>
          </p:nvPr>
        </p:nvSpPr>
        <p:spPr>
          <a:xfrm>
            <a:off x="311700" y="1152475"/>
            <a:ext cx="5892300" cy="3416400"/>
          </a:xfrm>
          <a:prstGeom prst="rect">
            <a:avLst/>
          </a:prstGeom>
        </p:spPr>
        <p:txBody>
          <a:bodyPr spcFirstLastPara="1" wrap="square" lIns="91425" tIns="91425" rIns="91425" bIns="91425" anchor="t" anchorCtr="0">
            <a:normAutofit/>
          </a:bodyPr>
          <a:lstStyle/>
          <a:p>
            <a:pPr marL="0" lvl="0" indent="0" algn="just" rtl="0">
              <a:lnSpc>
                <a:spcPct val="163636"/>
              </a:lnSpc>
              <a:spcBef>
                <a:spcPts val="1200"/>
              </a:spcBef>
              <a:spcAft>
                <a:spcPts val="0"/>
              </a:spcAft>
              <a:buNone/>
            </a:pPr>
            <a:r>
              <a:rPr lang="es" sz="1100">
                <a:solidFill>
                  <a:schemeClr val="dk1"/>
                </a:solidFill>
                <a:latin typeface="Calibri"/>
                <a:ea typeface="Calibri"/>
                <a:cs typeface="Calibri"/>
                <a:sym typeface="Calibri"/>
              </a:rPr>
              <a:t>El equipo asistencial del SMI está integrado por médicos intensivistas, personal de enfermería, técnicos en cuidados auxiliares de enfermería y celador. Además, otros profesionales, como los servicios de fisioterapia y psicología, intervienen cuando los pacientes lo requieren. El objetivo común de todos es ofrecer una atención sanitaria de la máxima calidad y seguridad, combinada con un trato humano y personalizado.</a:t>
            </a:r>
            <a:endParaRPr sz="1100">
              <a:solidFill>
                <a:schemeClr val="dk1"/>
              </a:solidFill>
              <a:latin typeface="Calibri"/>
              <a:ea typeface="Calibri"/>
              <a:cs typeface="Calibri"/>
              <a:sym typeface="Calibri"/>
            </a:endParaRPr>
          </a:p>
          <a:p>
            <a:pPr marL="0" lvl="0" indent="0" algn="just" rtl="0">
              <a:lnSpc>
                <a:spcPct val="163636"/>
              </a:lnSpc>
              <a:spcBef>
                <a:spcPts val="1200"/>
              </a:spcBef>
              <a:spcAft>
                <a:spcPts val="0"/>
              </a:spcAft>
              <a:buNone/>
            </a:pPr>
            <a:r>
              <a:rPr lang="es" sz="1100">
                <a:solidFill>
                  <a:schemeClr val="dk1"/>
                </a:solidFill>
                <a:latin typeface="Calibri"/>
                <a:ea typeface="Calibri"/>
                <a:cs typeface="Calibri"/>
                <a:sym typeface="Calibri"/>
              </a:rPr>
              <a:t>Nuestro modelo organizativo fomenta la continuidad de los cuidados, procurando que los profesionales que atienden a su familiar sean sus referentes siempre que sea posible, teniendo en cuenta los turnos de trabajo. El equipo del SMI está plenamente comprometido en atender todas las necesidades que puedan surgir durante la estancia del paciente.</a:t>
            </a:r>
            <a:endParaRPr sz="1100">
              <a:solidFill>
                <a:schemeClr val="dk1"/>
              </a:solidFill>
              <a:latin typeface="Calibri"/>
              <a:ea typeface="Calibri"/>
              <a:cs typeface="Calibri"/>
              <a:sym typeface="Calibri"/>
            </a:endParaRPr>
          </a:p>
          <a:p>
            <a:pPr marL="0" lvl="0" indent="0" algn="l" rtl="0">
              <a:spcBef>
                <a:spcPts val="1200"/>
              </a:spcBef>
              <a:spcAft>
                <a:spcPts val="1200"/>
              </a:spcAft>
              <a:buNone/>
            </a:pPr>
            <a:endParaRPr/>
          </a:p>
        </p:txBody>
      </p:sp>
      <p:sp>
        <p:nvSpPr>
          <p:cNvPr id="82" name="Google Shape;82;p16"/>
          <p:cNvSpPr txBox="1"/>
          <p:nvPr/>
        </p:nvSpPr>
        <p:spPr>
          <a:xfrm>
            <a:off x="7027500" y="4835700"/>
            <a:ext cx="2116500" cy="307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sz="800">
                <a:solidFill>
                  <a:schemeClr val="dk1"/>
                </a:solidFill>
                <a:latin typeface="Calibri"/>
                <a:ea typeface="Calibri"/>
                <a:cs typeface="Calibri"/>
                <a:sym typeface="Calibri"/>
              </a:rPr>
              <a:t>Hospital Universitario de Sant Joan d’Alacant</a:t>
            </a:r>
            <a:endParaRPr sz="800">
              <a:solidFill>
                <a:schemeClr val="dk1"/>
              </a:solidFill>
              <a:latin typeface="Roboto"/>
              <a:ea typeface="Roboto"/>
              <a:cs typeface="Roboto"/>
              <a:sym typeface="Roboto"/>
            </a:endParaRPr>
          </a:p>
        </p:txBody>
      </p:sp>
      <p:pic>
        <p:nvPicPr>
          <p:cNvPr id="83" name="Google Shape;83;p16" descr="a female medical professional holds her stethoscope in her hands (proporcionado por Getty Images)"/>
          <p:cNvPicPr preferRelativeResize="0"/>
          <p:nvPr/>
        </p:nvPicPr>
        <p:blipFill>
          <a:blip r:embed="rId3">
            <a:alphaModFix/>
          </a:blip>
          <a:stretch>
            <a:fillRect/>
          </a:stretch>
        </p:blipFill>
        <p:spPr>
          <a:xfrm>
            <a:off x="6293950" y="1695488"/>
            <a:ext cx="2635203" cy="1752513"/>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pic>
        <p:nvPicPr>
          <p:cNvPr id="88" name="Google Shape;88;p17" descr="image.png"/>
          <p:cNvPicPr preferRelativeResize="0"/>
          <p:nvPr/>
        </p:nvPicPr>
        <p:blipFill rotWithShape="1">
          <a:blip r:embed="rId3">
            <a:alphaModFix/>
          </a:blip>
          <a:srcRect/>
          <a:stretch/>
        </p:blipFill>
        <p:spPr>
          <a:xfrm>
            <a:off x="2377450" y="2006800"/>
            <a:ext cx="2078100" cy="2849400"/>
          </a:xfrm>
          <a:prstGeom prst="rect">
            <a:avLst/>
          </a:prstGeom>
          <a:noFill/>
          <a:ln>
            <a:noFill/>
          </a:ln>
        </p:spPr>
      </p:pic>
      <p:pic>
        <p:nvPicPr>
          <p:cNvPr id="89" name="Google Shape;89;p17" descr="image.png"/>
          <p:cNvPicPr preferRelativeResize="0"/>
          <p:nvPr/>
        </p:nvPicPr>
        <p:blipFill rotWithShape="1">
          <a:blip r:embed="rId3">
            <a:alphaModFix/>
          </a:blip>
          <a:srcRect/>
          <a:stretch/>
        </p:blipFill>
        <p:spPr>
          <a:xfrm>
            <a:off x="133625" y="2006800"/>
            <a:ext cx="2078100" cy="2849400"/>
          </a:xfrm>
          <a:prstGeom prst="rect">
            <a:avLst/>
          </a:prstGeom>
          <a:noFill/>
          <a:ln>
            <a:noFill/>
          </a:ln>
        </p:spPr>
      </p:pic>
      <p:sp>
        <p:nvSpPr>
          <p:cNvPr id="90" name="Google Shape;90;p17"/>
          <p:cNvSpPr txBox="1">
            <a:spLocks noGrp="1"/>
          </p:cNvSpPr>
          <p:nvPr>
            <p:ph type="title"/>
          </p:nvPr>
        </p:nvSpPr>
        <p:spPr>
          <a:xfrm>
            <a:off x="267600" y="268765"/>
            <a:ext cx="8520600" cy="572700"/>
          </a:xfrm>
          <a:prstGeom prst="rect">
            <a:avLst/>
          </a:prstGeom>
        </p:spPr>
        <p:txBody>
          <a:bodyPr spcFirstLastPara="1" wrap="square" lIns="91425" tIns="91425" rIns="91425" bIns="91425" anchor="t" anchorCtr="0">
            <a:normAutofit fontScale="90000"/>
          </a:bodyPr>
          <a:lstStyle/>
          <a:p>
            <a:pPr marL="0" lvl="0" indent="444500" algn="ctr" rtl="0">
              <a:lnSpc>
                <a:spcPct val="163636"/>
              </a:lnSpc>
              <a:spcBef>
                <a:spcPts val="1200"/>
              </a:spcBef>
              <a:spcAft>
                <a:spcPts val="0"/>
              </a:spcAft>
              <a:buNone/>
            </a:pPr>
            <a:r>
              <a:rPr lang="es" sz="2100" b="1">
                <a:solidFill>
                  <a:srgbClr val="FFFFFF"/>
                </a:solidFill>
                <a:latin typeface="Calibri"/>
                <a:ea typeface="Calibri"/>
                <a:cs typeface="Calibri"/>
                <a:sym typeface="Calibri"/>
              </a:rPr>
              <a:t>EQUIPACIÓN DEL BOX</a:t>
            </a:r>
            <a:endParaRPr sz="2100" b="1">
              <a:solidFill>
                <a:srgbClr val="FFFFFF"/>
              </a:solidFill>
              <a:latin typeface="Calibri"/>
              <a:ea typeface="Calibri"/>
              <a:cs typeface="Calibri"/>
              <a:sym typeface="Calibri"/>
            </a:endParaRPr>
          </a:p>
          <a:p>
            <a:pPr marL="0" lvl="0" indent="0" algn="l" rtl="0">
              <a:spcBef>
                <a:spcPts val="1200"/>
              </a:spcBef>
              <a:spcAft>
                <a:spcPts val="0"/>
              </a:spcAft>
              <a:buNone/>
            </a:pPr>
            <a:endParaRPr sz="2100" b="1">
              <a:solidFill>
                <a:srgbClr val="FFFFFF"/>
              </a:solidFill>
              <a:latin typeface="Calibri"/>
              <a:ea typeface="Calibri"/>
              <a:cs typeface="Calibri"/>
              <a:sym typeface="Calibri"/>
            </a:endParaRPr>
          </a:p>
        </p:txBody>
      </p:sp>
      <p:sp>
        <p:nvSpPr>
          <p:cNvPr id="91" name="Google Shape;91;p17"/>
          <p:cNvSpPr txBox="1">
            <a:spLocks noGrp="1"/>
          </p:cNvSpPr>
          <p:nvPr>
            <p:ph type="body" idx="1"/>
          </p:nvPr>
        </p:nvSpPr>
        <p:spPr>
          <a:xfrm>
            <a:off x="133625" y="939865"/>
            <a:ext cx="8433000" cy="937214"/>
          </a:xfrm>
          <a:prstGeom prst="rect">
            <a:avLst/>
          </a:prstGeom>
        </p:spPr>
        <p:txBody>
          <a:bodyPr spcFirstLastPara="1" wrap="square" lIns="91425" tIns="91425" rIns="91425" bIns="91425" anchor="t" anchorCtr="0">
            <a:normAutofit fontScale="85000" lnSpcReduction="10000"/>
          </a:bodyPr>
          <a:lstStyle/>
          <a:p>
            <a:pPr marL="0" lvl="0" indent="0" algn="l" rtl="0">
              <a:spcBef>
                <a:spcPts val="0"/>
              </a:spcBef>
              <a:spcAft>
                <a:spcPts val="0"/>
              </a:spcAft>
              <a:buNone/>
            </a:pPr>
            <a:r>
              <a:rPr lang="es" sz="1100" dirty="0">
                <a:solidFill>
                  <a:schemeClr val="dk1"/>
                </a:solidFill>
                <a:latin typeface="Calibri"/>
                <a:ea typeface="Calibri"/>
                <a:cs typeface="Calibri"/>
                <a:sym typeface="Calibri"/>
              </a:rPr>
              <a:t>Dentro del box de su familiar encontrará una serie de monitores y dispositivos que, en un primer momento, pueden </a:t>
            </a:r>
            <a:r>
              <a:rPr lang="es" sz="1100" b="1" dirty="0">
                <a:solidFill>
                  <a:schemeClr val="dk1"/>
                </a:solidFill>
                <a:latin typeface="Calibri"/>
                <a:ea typeface="Calibri"/>
                <a:cs typeface="Calibri"/>
                <a:sym typeface="Calibri"/>
              </a:rPr>
              <a:t>llamar la atención o causar cierta impresión</a:t>
            </a:r>
            <a:r>
              <a:rPr lang="es" sz="1100" dirty="0">
                <a:solidFill>
                  <a:schemeClr val="dk1"/>
                </a:solidFill>
                <a:latin typeface="Calibri"/>
                <a:ea typeface="Calibri"/>
                <a:cs typeface="Calibri"/>
                <a:sym typeface="Calibri"/>
              </a:rPr>
              <a:t>, especialmente por desconocimiento. Por este motivo, a continuación explicamos brevemente algunos de los aparatos con los que es más frecuente encontrarse.</a:t>
            </a:r>
          </a:p>
          <a:p>
            <a:pPr marL="0" lvl="0" indent="0" algn="l" rtl="0">
              <a:spcBef>
                <a:spcPts val="0"/>
              </a:spcBef>
              <a:spcAft>
                <a:spcPts val="0"/>
              </a:spcAft>
              <a:buNone/>
            </a:pPr>
            <a:endParaRPr sz="1100" dirty="0">
              <a:solidFill>
                <a:schemeClr val="dk1"/>
              </a:solidFill>
              <a:latin typeface="Calibri"/>
              <a:ea typeface="Calibri"/>
              <a:cs typeface="Calibri"/>
              <a:sym typeface="Calibri"/>
            </a:endParaRPr>
          </a:p>
          <a:p>
            <a:pPr marL="0" lvl="0" indent="0" algn="l" rtl="0">
              <a:spcBef>
                <a:spcPts val="0"/>
              </a:spcBef>
              <a:spcAft>
                <a:spcPts val="1200"/>
              </a:spcAft>
              <a:buNone/>
            </a:pPr>
            <a:r>
              <a:rPr lang="es" sz="1100" dirty="0">
                <a:solidFill>
                  <a:schemeClr val="dk1"/>
                </a:solidFill>
                <a:latin typeface="Calibri"/>
                <a:ea typeface="Calibri"/>
                <a:cs typeface="Calibri"/>
                <a:sym typeface="Calibri"/>
              </a:rPr>
              <a:t>Es importante recordar que no todos los pacientes necesitan los mismos dispositivos.</a:t>
            </a:r>
            <a:endParaRPr sz="1700" dirty="0">
              <a:solidFill>
                <a:schemeClr val="dk1"/>
              </a:solidFill>
            </a:endParaRPr>
          </a:p>
        </p:txBody>
      </p:sp>
      <p:sp>
        <p:nvSpPr>
          <p:cNvPr id="92" name="Google Shape;92;p17"/>
          <p:cNvSpPr txBox="1"/>
          <p:nvPr/>
        </p:nvSpPr>
        <p:spPr>
          <a:xfrm>
            <a:off x="7027500" y="4835700"/>
            <a:ext cx="2116500" cy="307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sz="800">
                <a:solidFill>
                  <a:schemeClr val="dk1"/>
                </a:solidFill>
                <a:latin typeface="Calibri"/>
                <a:ea typeface="Calibri"/>
                <a:cs typeface="Calibri"/>
                <a:sym typeface="Calibri"/>
              </a:rPr>
              <a:t>Hospital Universitario de Sant Joan d’Alacant</a:t>
            </a:r>
            <a:endParaRPr sz="800">
              <a:solidFill>
                <a:schemeClr val="dk1"/>
              </a:solidFill>
              <a:latin typeface="Roboto"/>
              <a:ea typeface="Roboto"/>
              <a:cs typeface="Roboto"/>
              <a:sym typeface="Roboto"/>
            </a:endParaRPr>
          </a:p>
        </p:txBody>
      </p:sp>
      <p:sp>
        <p:nvSpPr>
          <p:cNvPr id="93" name="Google Shape;93;p17"/>
          <p:cNvSpPr txBox="1"/>
          <p:nvPr/>
        </p:nvSpPr>
        <p:spPr>
          <a:xfrm>
            <a:off x="1287597" y="2915181"/>
            <a:ext cx="49428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800">
              <a:solidFill>
                <a:schemeClr val="accent3"/>
              </a:solidFill>
              <a:latin typeface="Average"/>
              <a:ea typeface="Average"/>
              <a:cs typeface="Average"/>
              <a:sym typeface="Average"/>
            </a:endParaRPr>
          </a:p>
        </p:txBody>
      </p:sp>
      <p:sp>
        <p:nvSpPr>
          <p:cNvPr id="94" name="Google Shape;94;p17"/>
          <p:cNvSpPr txBox="1"/>
          <p:nvPr/>
        </p:nvSpPr>
        <p:spPr>
          <a:xfrm>
            <a:off x="134236" y="2044116"/>
            <a:ext cx="2078100" cy="2050800"/>
          </a:xfrm>
          <a:prstGeom prst="rect">
            <a:avLst/>
          </a:prstGeom>
          <a:noFill/>
          <a:ln>
            <a:noFill/>
          </a:ln>
        </p:spPr>
        <p:txBody>
          <a:bodyPr spcFirstLastPara="1" wrap="square" lIns="91425" tIns="91425" rIns="91425" bIns="91425" anchor="ctr" anchorCtr="0">
            <a:noAutofit/>
          </a:bodyPr>
          <a:lstStyle/>
          <a:p>
            <a:pPr marL="0" lvl="0" indent="0" algn="just" rtl="0">
              <a:lnSpc>
                <a:spcPct val="163636"/>
              </a:lnSpc>
              <a:spcBef>
                <a:spcPts val="1200"/>
              </a:spcBef>
              <a:spcAft>
                <a:spcPts val="0"/>
              </a:spcAft>
              <a:buNone/>
            </a:pPr>
            <a:r>
              <a:rPr lang="es" sz="900" b="1">
                <a:solidFill>
                  <a:schemeClr val="accent2"/>
                </a:solidFill>
                <a:latin typeface="Calibri"/>
                <a:ea typeface="Calibri"/>
                <a:cs typeface="Calibri"/>
                <a:sym typeface="Calibri"/>
              </a:rPr>
              <a:t>Monitor de constantes:</a:t>
            </a:r>
            <a:endParaRPr sz="900" b="1">
              <a:solidFill>
                <a:schemeClr val="accent2"/>
              </a:solidFill>
              <a:latin typeface="Calibri"/>
              <a:ea typeface="Calibri"/>
              <a:cs typeface="Calibri"/>
              <a:sym typeface="Calibri"/>
            </a:endParaRPr>
          </a:p>
          <a:p>
            <a:pPr marL="0" lvl="0" indent="0" algn="just" rtl="0">
              <a:lnSpc>
                <a:spcPct val="163636"/>
              </a:lnSpc>
              <a:spcBef>
                <a:spcPts val="1200"/>
              </a:spcBef>
              <a:spcAft>
                <a:spcPts val="1200"/>
              </a:spcAft>
              <a:buNone/>
            </a:pPr>
            <a:r>
              <a:rPr lang="es" sz="900">
                <a:solidFill>
                  <a:schemeClr val="accent2"/>
                </a:solidFill>
                <a:latin typeface="Calibri"/>
                <a:ea typeface="Calibri"/>
                <a:cs typeface="Calibri"/>
                <a:sym typeface="Calibri"/>
              </a:rPr>
              <a:t>Registra de forma continua los signos vitales del paciente y transmite esta información al monitor del control de enfermería. Asimismo, existen diferentes monitores complementarios que puede necesitar su familiar para una monitorización más exhaustiva.</a:t>
            </a:r>
            <a:endParaRPr sz="900">
              <a:solidFill>
                <a:schemeClr val="accent2"/>
              </a:solidFill>
              <a:latin typeface="Calibri"/>
              <a:ea typeface="Calibri"/>
              <a:cs typeface="Calibri"/>
              <a:sym typeface="Calibri"/>
            </a:endParaRPr>
          </a:p>
        </p:txBody>
      </p:sp>
      <p:pic>
        <p:nvPicPr>
          <p:cNvPr id="95" name="Google Shape;95;p17"/>
          <p:cNvPicPr preferRelativeResize="0"/>
          <p:nvPr/>
        </p:nvPicPr>
        <p:blipFill>
          <a:blip r:embed="rId4">
            <a:alphaModFix/>
          </a:blip>
          <a:stretch>
            <a:fillRect/>
          </a:stretch>
        </p:blipFill>
        <p:spPr>
          <a:xfrm>
            <a:off x="828630" y="4059502"/>
            <a:ext cx="947475" cy="705850"/>
          </a:xfrm>
          <a:prstGeom prst="rect">
            <a:avLst/>
          </a:prstGeom>
          <a:noFill/>
          <a:ln>
            <a:noFill/>
          </a:ln>
        </p:spPr>
      </p:pic>
      <p:sp>
        <p:nvSpPr>
          <p:cNvPr id="96" name="Google Shape;96;p17"/>
          <p:cNvSpPr txBox="1"/>
          <p:nvPr/>
        </p:nvSpPr>
        <p:spPr>
          <a:xfrm>
            <a:off x="2377450" y="2195773"/>
            <a:ext cx="1993800" cy="1684800"/>
          </a:xfrm>
          <a:prstGeom prst="rect">
            <a:avLst/>
          </a:prstGeom>
          <a:noFill/>
          <a:ln>
            <a:noFill/>
          </a:ln>
        </p:spPr>
        <p:txBody>
          <a:bodyPr spcFirstLastPara="1" wrap="square" lIns="91425" tIns="91425" rIns="91425" bIns="91425" anchor="ctr" anchorCtr="0">
            <a:noAutofit/>
          </a:bodyPr>
          <a:lstStyle/>
          <a:p>
            <a:pPr marL="0" lvl="0" indent="0" algn="just" rtl="0">
              <a:lnSpc>
                <a:spcPct val="163636"/>
              </a:lnSpc>
              <a:spcBef>
                <a:spcPts val="1200"/>
              </a:spcBef>
              <a:spcAft>
                <a:spcPts val="0"/>
              </a:spcAft>
              <a:buNone/>
            </a:pPr>
            <a:r>
              <a:rPr lang="es" sz="900" b="1">
                <a:solidFill>
                  <a:schemeClr val="accent2"/>
                </a:solidFill>
                <a:latin typeface="Calibri"/>
                <a:ea typeface="Calibri"/>
                <a:cs typeface="Calibri"/>
                <a:sym typeface="Calibri"/>
              </a:rPr>
              <a:t>Ventilador:</a:t>
            </a:r>
            <a:endParaRPr sz="900" b="1">
              <a:solidFill>
                <a:schemeClr val="accent2"/>
              </a:solidFill>
              <a:latin typeface="Calibri"/>
              <a:ea typeface="Calibri"/>
              <a:cs typeface="Calibri"/>
              <a:sym typeface="Calibri"/>
            </a:endParaRPr>
          </a:p>
          <a:p>
            <a:pPr marL="0" lvl="0" indent="0" algn="just" rtl="0">
              <a:lnSpc>
                <a:spcPct val="163636"/>
              </a:lnSpc>
              <a:spcBef>
                <a:spcPts val="1200"/>
              </a:spcBef>
              <a:spcAft>
                <a:spcPts val="0"/>
              </a:spcAft>
              <a:buNone/>
            </a:pPr>
            <a:r>
              <a:rPr lang="es" sz="900">
                <a:solidFill>
                  <a:schemeClr val="accent2"/>
                </a:solidFill>
                <a:latin typeface="Calibri"/>
                <a:ea typeface="Calibri"/>
                <a:cs typeface="Calibri"/>
                <a:sym typeface="Calibri"/>
              </a:rPr>
              <a:t>Ayuda al paciente a respirar de manera parcial o total, proporcionando aire y oxígeno a través de un tubo colocado en la boca o a través de la tráquea.</a:t>
            </a:r>
            <a:endParaRPr sz="900">
              <a:solidFill>
                <a:schemeClr val="accent2"/>
              </a:solidFill>
              <a:latin typeface="Calibri"/>
              <a:ea typeface="Calibri"/>
              <a:cs typeface="Calibri"/>
              <a:sym typeface="Calibri"/>
            </a:endParaRPr>
          </a:p>
          <a:p>
            <a:pPr marL="0" lvl="0" indent="0" algn="just" rtl="0">
              <a:lnSpc>
                <a:spcPct val="163636"/>
              </a:lnSpc>
              <a:spcBef>
                <a:spcPts val="1200"/>
              </a:spcBef>
              <a:spcAft>
                <a:spcPts val="1200"/>
              </a:spcAft>
              <a:buNone/>
            </a:pPr>
            <a:endParaRPr sz="1000">
              <a:solidFill>
                <a:schemeClr val="dk1"/>
              </a:solidFill>
              <a:latin typeface="Calibri"/>
              <a:ea typeface="Calibri"/>
              <a:cs typeface="Calibri"/>
              <a:sym typeface="Calibri"/>
            </a:endParaRPr>
          </a:p>
        </p:txBody>
      </p:sp>
      <p:pic>
        <p:nvPicPr>
          <p:cNvPr id="97" name="Google Shape;97;p17"/>
          <p:cNvPicPr preferRelativeResize="0"/>
          <p:nvPr/>
        </p:nvPicPr>
        <p:blipFill>
          <a:blip r:embed="rId5">
            <a:alphaModFix/>
          </a:blip>
          <a:stretch>
            <a:fillRect/>
          </a:stretch>
        </p:blipFill>
        <p:spPr>
          <a:xfrm>
            <a:off x="3039886" y="3635475"/>
            <a:ext cx="753225" cy="1129875"/>
          </a:xfrm>
          <a:prstGeom prst="rect">
            <a:avLst/>
          </a:prstGeom>
          <a:noFill/>
          <a:ln>
            <a:noFill/>
          </a:ln>
        </p:spPr>
      </p:pic>
      <p:pic>
        <p:nvPicPr>
          <p:cNvPr id="98" name="Google Shape;98;p17" descr="image.png"/>
          <p:cNvPicPr preferRelativeResize="0"/>
          <p:nvPr/>
        </p:nvPicPr>
        <p:blipFill rotWithShape="1">
          <a:blip r:embed="rId3">
            <a:alphaModFix/>
          </a:blip>
          <a:srcRect/>
          <a:stretch/>
        </p:blipFill>
        <p:spPr>
          <a:xfrm>
            <a:off x="4649135" y="2006800"/>
            <a:ext cx="2078100" cy="2849400"/>
          </a:xfrm>
          <a:prstGeom prst="rect">
            <a:avLst/>
          </a:prstGeom>
          <a:noFill/>
          <a:ln>
            <a:noFill/>
          </a:ln>
        </p:spPr>
      </p:pic>
      <p:pic>
        <p:nvPicPr>
          <p:cNvPr id="99" name="Google Shape;99;p17" descr="image.png"/>
          <p:cNvPicPr preferRelativeResize="0"/>
          <p:nvPr/>
        </p:nvPicPr>
        <p:blipFill rotWithShape="1">
          <a:blip r:embed="rId6">
            <a:alphaModFix/>
          </a:blip>
          <a:srcRect/>
          <a:stretch/>
        </p:blipFill>
        <p:spPr>
          <a:xfrm>
            <a:off x="6911527" y="2006800"/>
            <a:ext cx="2078100" cy="2849400"/>
          </a:xfrm>
          <a:prstGeom prst="rect">
            <a:avLst/>
          </a:prstGeom>
          <a:noFill/>
          <a:ln>
            <a:noFill/>
          </a:ln>
        </p:spPr>
      </p:pic>
      <p:sp>
        <p:nvSpPr>
          <p:cNvPr id="100" name="Google Shape;100;p17"/>
          <p:cNvSpPr txBox="1"/>
          <p:nvPr/>
        </p:nvSpPr>
        <p:spPr>
          <a:xfrm>
            <a:off x="4673425" y="2024433"/>
            <a:ext cx="1987500" cy="1570800"/>
          </a:xfrm>
          <a:prstGeom prst="rect">
            <a:avLst/>
          </a:prstGeom>
          <a:noFill/>
          <a:ln>
            <a:noFill/>
          </a:ln>
        </p:spPr>
        <p:txBody>
          <a:bodyPr spcFirstLastPara="1" wrap="square" lIns="91425" tIns="91425" rIns="91425" bIns="91425" anchor="ctr" anchorCtr="0">
            <a:noAutofit/>
          </a:bodyPr>
          <a:lstStyle/>
          <a:p>
            <a:pPr marL="0" lvl="0" indent="0" algn="just" rtl="0">
              <a:lnSpc>
                <a:spcPct val="163636"/>
              </a:lnSpc>
              <a:spcBef>
                <a:spcPts val="1200"/>
              </a:spcBef>
              <a:spcAft>
                <a:spcPts val="0"/>
              </a:spcAft>
              <a:buNone/>
            </a:pPr>
            <a:r>
              <a:rPr lang="es" sz="900" b="1">
                <a:solidFill>
                  <a:schemeClr val="accent2"/>
                </a:solidFill>
                <a:highlight>
                  <a:schemeClr val="dk1"/>
                </a:highlight>
                <a:latin typeface="Calibri"/>
                <a:ea typeface="Calibri"/>
                <a:cs typeface="Calibri"/>
                <a:sym typeface="Calibri"/>
              </a:rPr>
              <a:t>Bombas de infusión:</a:t>
            </a:r>
            <a:endParaRPr sz="900" b="1">
              <a:solidFill>
                <a:schemeClr val="accent2"/>
              </a:solidFill>
              <a:highlight>
                <a:schemeClr val="dk1"/>
              </a:highlight>
              <a:latin typeface="Calibri"/>
              <a:ea typeface="Calibri"/>
              <a:cs typeface="Calibri"/>
              <a:sym typeface="Calibri"/>
            </a:endParaRPr>
          </a:p>
          <a:p>
            <a:pPr marL="0" lvl="0" indent="0" algn="just" rtl="0">
              <a:lnSpc>
                <a:spcPct val="163636"/>
              </a:lnSpc>
              <a:spcBef>
                <a:spcPts val="1200"/>
              </a:spcBef>
              <a:spcAft>
                <a:spcPts val="0"/>
              </a:spcAft>
              <a:buNone/>
            </a:pPr>
            <a:r>
              <a:rPr lang="es" sz="900">
                <a:solidFill>
                  <a:schemeClr val="accent2"/>
                </a:solidFill>
                <a:highlight>
                  <a:schemeClr val="dk1"/>
                </a:highlight>
                <a:latin typeface="Calibri"/>
                <a:ea typeface="Calibri"/>
                <a:cs typeface="Calibri"/>
                <a:sym typeface="Calibri"/>
              </a:rPr>
              <a:t>Permiten administrar medicación, sueros y nutrientes de forma precisa y segura.</a:t>
            </a:r>
            <a:endParaRPr sz="900">
              <a:solidFill>
                <a:schemeClr val="accent2"/>
              </a:solidFill>
              <a:highlight>
                <a:schemeClr val="dk1"/>
              </a:highlight>
              <a:latin typeface="Calibri"/>
              <a:ea typeface="Calibri"/>
              <a:cs typeface="Calibri"/>
              <a:sym typeface="Calibri"/>
            </a:endParaRPr>
          </a:p>
          <a:p>
            <a:pPr marL="0" lvl="0" indent="0" algn="just" rtl="0">
              <a:lnSpc>
                <a:spcPct val="163636"/>
              </a:lnSpc>
              <a:spcBef>
                <a:spcPts val="1200"/>
              </a:spcBef>
              <a:spcAft>
                <a:spcPts val="1200"/>
              </a:spcAft>
              <a:buNone/>
            </a:pPr>
            <a:endParaRPr sz="1000">
              <a:solidFill>
                <a:schemeClr val="dk1"/>
              </a:solidFill>
              <a:latin typeface="Calibri"/>
              <a:ea typeface="Calibri"/>
              <a:cs typeface="Calibri"/>
              <a:sym typeface="Calibri"/>
            </a:endParaRPr>
          </a:p>
        </p:txBody>
      </p:sp>
      <p:pic>
        <p:nvPicPr>
          <p:cNvPr id="101" name="Google Shape;101;p17"/>
          <p:cNvPicPr preferRelativeResize="0"/>
          <p:nvPr/>
        </p:nvPicPr>
        <p:blipFill>
          <a:blip r:embed="rId7">
            <a:alphaModFix/>
          </a:blip>
          <a:stretch>
            <a:fillRect/>
          </a:stretch>
        </p:blipFill>
        <p:spPr>
          <a:xfrm>
            <a:off x="5214436" y="3260250"/>
            <a:ext cx="947475" cy="1442452"/>
          </a:xfrm>
          <a:prstGeom prst="rect">
            <a:avLst/>
          </a:prstGeom>
          <a:noFill/>
          <a:ln>
            <a:noFill/>
          </a:ln>
        </p:spPr>
      </p:pic>
      <p:sp>
        <p:nvSpPr>
          <p:cNvPr id="102" name="Google Shape;102;p17"/>
          <p:cNvSpPr txBox="1"/>
          <p:nvPr/>
        </p:nvSpPr>
        <p:spPr>
          <a:xfrm>
            <a:off x="6960500" y="2302825"/>
            <a:ext cx="1942500" cy="1259100"/>
          </a:xfrm>
          <a:prstGeom prst="rect">
            <a:avLst/>
          </a:prstGeom>
          <a:noFill/>
          <a:ln>
            <a:noFill/>
          </a:ln>
        </p:spPr>
        <p:txBody>
          <a:bodyPr spcFirstLastPara="1" wrap="square" lIns="91425" tIns="91425" rIns="91425" bIns="91425" anchor="ctr" anchorCtr="0">
            <a:noAutofit/>
          </a:bodyPr>
          <a:lstStyle/>
          <a:p>
            <a:pPr marL="0" lvl="0" indent="0" algn="just" rtl="0">
              <a:lnSpc>
                <a:spcPct val="163636"/>
              </a:lnSpc>
              <a:spcBef>
                <a:spcPts val="1200"/>
              </a:spcBef>
              <a:spcAft>
                <a:spcPts val="0"/>
              </a:spcAft>
              <a:buNone/>
            </a:pPr>
            <a:endParaRPr sz="1000" b="1">
              <a:solidFill>
                <a:schemeClr val="accent2"/>
              </a:solidFill>
              <a:latin typeface="Calibri"/>
              <a:ea typeface="Calibri"/>
              <a:cs typeface="Calibri"/>
              <a:sym typeface="Calibri"/>
            </a:endParaRPr>
          </a:p>
          <a:p>
            <a:pPr marL="0" lvl="0" indent="0" algn="just" rtl="0">
              <a:lnSpc>
                <a:spcPct val="163636"/>
              </a:lnSpc>
              <a:spcBef>
                <a:spcPts val="1200"/>
              </a:spcBef>
              <a:spcAft>
                <a:spcPts val="0"/>
              </a:spcAft>
              <a:buNone/>
            </a:pPr>
            <a:r>
              <a:rPr lang="es" sz="900" b="1">
                <a:solidFill>
                  <a:schemeClr val="accent2"/>
                </a:solidFill>
                <a:latin typeface="Calibri"/>
                <a:ea typeface="Calibri"/>
                <a:cs typeface="Calibri"/>
                <a:sym typeface="Calibri"/>
              </a:rPr>
              <a:t>Hemofiltro:</a:t>
            </a:r>
            <a:endParaRPr sz="900" b="1">
              <a:solidFill>
                <a:schemeClr val="accent2"/>
              </a:solidFill>
              <a:latin typeface="Calibri"/>
              <a:ea typeface="Calibri"/>
              <a:cs typeface="Calibri"/>
              <a:sym typeface="Calibri"/>
            </a:endParaRPr>
          </a:p>
          <a:p>
            <a:pPr marL="0" lvl="0" indent="0" algn="just" rtl="0">
              <a:lnSpc>
                <a:spcPct val="163636"/>
              </a:lnSpc>
              <a:spcBef>
                <a:spcPts val="1200"/>
              </a:spcBef>
              <a:spcAft>
                <a:spcPts val="0"/>
              </a:spcAft>
              <a:buNone/>
            </a:pPr>
            <a:r>
              <a:rPr lang="es" sz="900">
                <a:solidFill>
                  <a:schemeClr val="accent2"/>
                </a:solidFill>
                <a:latin typeface="Calibri"/>
                <a:ea typeface="Calibri"/>
                <a:cs typeface="Calibri"/>
                <a:sym typeface="Calibri"/>
              </a:rPr>
              <a:t>Este equipo sustituye temporalmente la función del riñón y ayuda a eliminar sustancias tóxicas del organismo.</a:t>
            </a:r>
            <a:endParaRPr sz="900">
              <a:solidFill>
                <a:schemeClr val="accent2"/>
              </a:solidFill>
              <a:latin typeface="Calibri"/>
              <a:ea typeface="Calibri"/>
              <a:cs typeface="Calibri"/>
              <a:sym typeface="Calibri"/>
            </a:endParaRPr>
          </a:p>
          <a:p>
            <a:pPr marL="0" lvl="0" indent="0" algn="just" rtl="0">
              <a:lnSpc>
                <a:spcPct val="163636"/>
              </a:lnSpc>
              <a:spcBef>
                <a:spcPts val="1200"/>
              </a:spcBef>
              <a:spcAft>
                <a:spcPts val="0"/>
              </a:spcAft>
              <a:buNone/>
            </a:pPr>
            <a:endParaRPr sz="1000">
              <a:solidFill>
                <a:schemeClr val="dk1"/>
              </a:solidFill>
              <a:latin typeface="Calibri"/>
              <a:ea typeface="Calibri"/>
              <a:cs typeface="Calibri"/>
              <a:sym typeface="Calibri"/>
            </a:endParaRPr>
          </a:p>
          <a:p>
            <a:pPr marL="0" lvl="0" indent="0" algn="just" rtl="0">
              <a:lnSpc>
                <a:spcPct val="163636"/>
              </a:lnSpc>
              <a:spcBef>
                <a:spcPts val="1200"/>
              </a:spcBef>
              <a:spcAft>
                <a:spcPts val="1200"/>
              </a:spcAft>
              <a:buNone/>
            </a:pPr>
            <a:endParaRPr sz="1000">
              <a:solidFill>
                <a:schemeClr val="dk1"/>
              </a:solidFill>
              <a:latin typeface="Calibri"/>
              <a:ea typeface="Calibri"/>
              <a:cs typeface="Calibri"/>
              <a:sym typeface="Calibri"/>
            </a:endParaRPr>
          </a:p>
        </p:txBody>
      </p:sp>
      <p:pic>
        <p:nvPicPr>
          <p:cNvPr id="103" name="Google Shape;103;p17"/>
          <p:cNvPicPr preferRelativeResize="0"/>
          <p:nvPr/>
        </p:nvPicPr>
        <p:blipFill>
          <a:blip r:embed="rId8">
            <a:alphaModFix/>
          </a:blip>
          <a:stretch>
            <a:fillRect/>
          </a:stretch>
        </p:blipFill>
        <p:spPr>
          <a:xfrm>
            <a:off x="7509187" y="3376875"/>
            <a:ext cx="845125" cy="13604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444500" algn="ctr" rtl="0">
              <a:lnSpc>
                <a:spcPct val="163636"/>
              </a:lnSpc>
              <a:spcBef>
                <a:spcPts val="1200"/>
              </a:spcBef>
              <a:spcAft>
                <a:spcPts val="0"/>
              </a:spcAft>
              <a:buNone/>
            </a:pPr>
            <a:r>
              <a:rPr lang="es" sz="2100" b="1">
                <a:solidFill>
                  <a:srgbClr val="FFFFFF"/>
                </a:solidFill>
                <a:latin typeface="Calibri"/>
                <a:ea typeface="Calibri"/>
                <a:cs typeface="Calibri"/>
                <a:sym typeface="Calibri"/>
              </a:rPr>
              <a:t>VISITAS Y NORMAS DEL SMI</a:t>
            </a:r>
            <a:endParaRPr sz="1100" b="1">
              <a:solidFill>
                <a:srgbClr val="000000"/>
              </a:solidFill>
              <a:latin typeface="Calibri"/>
              <a:ea typeface="Calibri"/>
              <a:cs typeface="Calibri"/>
              <a:sym typeface="Calibri"/>
            </a:endParaRPr>
          </a:p>
          <a:p>
            <a:pPr marL="0" lvl="0" indent="0" algn="l" rtl="0">
              <a:spcBef>
                <a:spcPts val="1200"/>
              </a:spcBef>
              <a:spcAft>
                <a:spcPts val="0"/>
              </a:spcAft>
              <a:buNone/>
            </a:pPr>
            <a:endParaRPr/>
          </a:p>
        </p:txBody>
      </p:sp>
      <p:sp>
        <p:nvSpPr>
          <p:cNvPr id="109" name="Google Shape;109;p18"/>
          <p:cNvSpPr/>
          <p:nvPr/>
        </p:nvSpPr>
        <p:spPr>
          <a:xfrm>
            <a:off x="662564" y="3765148"/>
            <a:ext cx="7463700" cy="27900"/>
          </a:xfrm>
          <a:prstGeom prst="roundRect">
            <a:avLst>
              <a:gd name="adj" fmla="val 16667"/>
            </a:avLst>
          </a:prstGeom>
          <a:solidFill>
            <a:srgbClr val="CBD5E1"/>
          </a:solidFill>
          <a:ln>
            <a:noFill/>
          </a:ln>
          <a:effectLst>
            <a:outerShdw blurRad="57150" dist="19050" dir="5400000" algn="bl" rotWithShape="0">
              <a:srgbClr val="FFFFFF">
                <a:alpha val="37000"/>
              </a:srgbClr>
            </a:outerShdw>
          </a:effectLst>
        </p:spPr>
        <p:txBody>
          <a:bodyPr spcFirstLastPara="1" wrap="square" lIns="67450" tIns="33725" rIns="67450" bIns="33725" anchor="ctr" anchorCtr="0">
            <a:noAutofit/>
          </a:bodyPr>
          <a:lstStyle/>
          <a:p>
            <a:pPr marL="0" marR="0" lvl="0" indent="0" algn="ctr" rtl="0">
              <a:spcBef>
                <a:spcPts val="0"/>
              </a:spcBef>
              <a:spcAft>
                <a:spcPts val="0"/>
              </a:spcAft>
              <a:buNone/>
            </a:pPr>
            <a:endParaRPr sz="1328" b="0" i="0" u="none" strike="noStrike" cap="none">
              <a:solidFill>
                <a:srgbClr val="000000"/>
              </a:solidFill>
              <a:latin typeface="Calibri"/>
              <a:ea typeface="Calibri"/>
              <a:cs typeface="Calibri"/>
              <a:sym typeface="Calibri"/>
            </a:endParaRPr>
          </a:p>
        </p:txBody>
      </p:sp>
      <p:sp>
        <p:nvSpPr>
          <p:cNvPr id="110" name="Google Shape;110;p18"/>
          <p:cNvSpPr txBox="1"/>
          <p:nvPr/>
        </p:nvSpPr>
        <p:spPr>
          <a:xfrm>
            <a:off x="619649" y="3954903"/>
            <a:ext cx="1802400" cy="187500"/>
          </a:xfrm>
          <a:prstGeom prst="rect">
            <a:avLst/>
          </a:prstGeom>
          <a:noFill/>
          <a:ln>
            <a:noFill/>
          </a:ln>
          <a:effectLst>
            <a:outerShdw blurRad="57150" dist="19050" dir="5400000" algn="bl" rotWithShape="0">
              <a:srgbClr val="FFFFFF">
                <a:alpha val="37000"/>
              </a:srgbClr>
            </a:outerShdw>
          </a:effectLst>
        </p:spPr>
        <p:txBody>
          <a:bodyPr spcFirstLastPara="1" wrap="square" lIns="154625" tIns="0" rIns="0" bIns="0" anchor="t" anchorCtr="0">
            <a:spAutoFit/>
          </a:bodyPr>
          <a:lstStyle/>
          <a:p>
            <a:pPr marL="0" marR="0" lvl="0" indent="0" algn="ctr" rtl="0">
              <a:spcBef>
                <a:spcPts val="0"/>
              </a:spcBef>
              <a:spcAft>
                <a:spcPts val="0"/>
              </a:spcAft>
              <a:buNone/>
            </a:pPr>
            <a:r>
              <a:rPr lang="es" sz="1217" b="1" i="0" u="none" strike="noStrike" cap="none">
                <a:solidFill>
                  <a:schemeClr val="dk1"/>
                </a:solidFill>
                <a:latin typeface="Poppins"/>
                <a:ea typeface="Poppins"/>
                <a:cs typeface="Poppins"/>
                <a:sym typeface="Poppins"/>
              </a:rPr>
              <a:t>07:00 h – 07:30 h</a:t>
            </a:r>
            <a:endParaRPr sz="1032">
              <a:solidFill>
                <a:schemeClr val="dk1"/>
              </a:solidFill>
            </a:endParaRPr>
          </a:p>
        </p:txBody>
      </p:sp>
      <p:sp>
        <p:nvSpPr>
          <p:cNvPr id="111" name="Google Shape;111;p18"/>
          <p:cNvSpPr txBox="1"/>
          <p:nvPr/>
        </p:nvSpPr>
        <p:spPr>
          <a:xfrm>
            <a:off x="2535292" y="3301303"/>
            <a:ext cx="1802400" cy="187500"/>
          </a:xfrm>
          <a:prstGeom prst="rect">
            <a:avLst/>
          </a:prstGeom>
          <a:noFill/>
          <a:ln>
            <a:noFill/>
          </a:ln>
          <a:effectLst>
            <a:outerShdw blurRad="57150" dist="19050" dir="5400000" algn="bl" rotWithShape="0">
              <a:srgbClr val="FFFFFF">
                <a:alpha val="37000"/>
              </a:srgbClr>
            </a:outerShdw>
          </a:effectLst>
        </p:spPr>
        <p:txBody>
          <a:bodyPr spcFirstLastPara="1" wrap="square" lIns="154625" tIns="0" rIns="0" bIns="0" anchor="t" anchorCtr="0">
            <a:spAutoFit/>
          </a:bodyPr>
          <a:lstStyle/>
          <a:p>
            <a:pPr marL="0" marR="0" lvl="0" indent="0" algn="ctr" rtl="0">
              <a:spcBef>
                <a:spcPts val="0"/>
              </a:spcBef>
              <a:spcAft>
                <a:spcPts val="0"/>
              </a:spcAft>
              <a:buNone/>
            </a:pPr>
            <a:r>
              <a:rPr lang="es" sz="1217" b="1" i="0" u="none" strike="noStrike" cap="none">
                <a:solidFill>
                  <a:schemeClr val="dk1"/>
                </a:solidFill>
                <a:latin typeface="Poppins"/>
                <a:ea typeface="Poppins"/>
                <a:cs typeface="Poppins"/>
                <a:sym typeface="Poppins"/>
              </a:rPr>
              <a:t>13:00 h – 14:00 h</a:t>
            </a:r>
            <a:endParaRPr sz="1032">
              <a:solidFill>
                <a:schemeClr val="dk1"/>
              </a:solidFill>
            </a:endParaRPr>
          </a:p>
        </p:txBody>
      </p:sp>
      <p:sp>
        <p:nvSpPr>
          <p:cNvPr id="112" name="Google Shape;112;p18"/>
          <p:cNvSpPr txBox="1"/>
          <p:nvPr/>
        </p:nvSpPr>
        <p:spPr>
          <a:xfrm>
            <a:off x="4450935" y="3954903"/>
            <a:ext cx="1802400" cy="187500"/>
          </a:xfrm>
          <a:prstGeom prst="rect">
            <a:avLst/>
          </a:prstGeom>
          <a:noFill/>
          <a:ln>
            <a:noFill/>
          </a:ln>
          <a:effectLst>
            <a:outerShdw blurRad="57150" dist="19050" dir="5400000" algn="bl" rotWithShape="0">
              <a:srgbClr val="FFFFFF">
                <a:alpha val="37000"/>
              </a:srgbClr>
            </a:outerShdw>
          </a:effectLst>
        </p:spPr>
        <p:txBody>
          <a:bodyPr spcFirstLastPara="1" wrap="square" lIns="154625" tIns="0" rIns="0" bIns="0" anchor="t" anchorCtr="0">
            <a:spAutoFit/>
          </a:bodyPr>
          <a:lstStyle/>
          <a:p>
            <a:pPr marL="0" marR="0" lvl="0" indent="0" algn="ctr" rtl="0">
              <a:spcBef>
                <a:spcPts val="0"/>
              </a:spcBef>
              <a:spcAft>
                <a:spcPts val="0"/>
              </a:spcAft>
              <a:buNone/>
            </a:pPr>
            <a:r>
              <a:rPr lang="es" sz="1217" b="1" i="0" u="none" strike="noStrike" cap="none">
                <a:solidFill>
                  <a:schemeClr val="dk1"/>
                </a:solidFill>
                <a:latin typeface="Poppins"/>
                <a:ea typeface="Poppins"/>
                <a:cs typeface="Poppins"/>
                <a:sym typeface="Poppins"/>
              </a:rPr>
              <a:t>17:00 h – 19:00 h</a:t>
            </a:r>
            <a:endParaRPr sz="1032">
              <a:solidFill>
                <a:schemeClr val="dk1"/>
              </a:solidFill>
            </a:endParaRPr>
          </a:p>
        </p:txBody>
      </p:sp>
      <p:sp>
        <p:nvSpPr>
          <p:cNvPr id="113" name="Google Shape;113;p18"/>
          <p:cNvSpPr txBox="1"/>
          <p:nvPr/>
        </p:nvSpPr>
        <p:spPr>
          <a:xfrm>
            <a:off x="6366577" y="3301303"/>
            <a:ext cx="1802400" cy="187500"/>
          </a:xfrm>
          <a:prstGeom prst="rect">
            <a:avLst/>
          </a:prstGeom>
          <a:noFill/>
          <a:ln>
            <a:noFill/>
          </a:ln>
          <a:effectLst>
            <a:outerShdw blurRad="57150" dist="19050" dir="5400000" algn="bl" rotWithShape="0">
              <a:srgbClr val="FFFFFF">
                <a:alpha val="37000"/>
              </a:srgbClr>
            </a:outerShdw>
          </a:effectLst>
        </p:spPr>
        <p:txBody>
          <a:bodyPr spcFirstLastPara="1" wrap="square" lIns="154625" tIns="0" rIns="0" bIns="0" anchor="t" anchorCtr="0">
            <a:spAutoFit/>
          </a:bodyPr>
          <a:lstStyle/>
          <a:p>
            <a:pPr marL="0" marR="0" lvl="0" indent="0" algn="ctr" rtl="0">
              <a:spcBef>
                <a:spcPts val="0"/>
              </a:spcBef>
              <a:spcAft>
                <a:spcPts val="0"/>
              </a:spcAft>
              <a:buNone/>
            </a:pPr>
            <a:r>
              <a:rPr lang="es" sz="1217" b="1" i="0" u="none" strike="noStrike" cap="none">
                <a:solidFill>
                  <a:schemeClr val="dk1"/>
                </a:solidFill>
                <a:latin typeface="Poppins"/>
                <a:ea typeface="Poppins"/>
                <a:cs typeface="Poppins"/>
                <a:sym typeface="Poppins"/>
              </a:rPr>
              <a:t>21:00 h – 22:00 h</a:t>
            </a:r>
            <a:endParaRPr sz="1032">
              <a:solidFill>
                <a:schemeClr val="dk1"/>
              </a:solidFill>
            </a:endParaRPr>
          </a:p>
        </p:txBody>
      </p:sp>
      <p:pic>
        <p:nvPicPr>
          <p:cNvPr id="114" name="Google Shape;114;p18" descr="image.png"/>
          <p:cNvPicPr preferRelativeResize="0"/>
          <p:nvPr/>
        </p:nvPicPr>
        <p:blipFill rotWithShape="1">
          <a:blip r:embed="rId3">
            <a:alphaModFix/>
          </a:blip>
          <a:srcRect/>
          <a:stretch/>
        </p:blipFill>
        <p:spPr>
          <a:xfrm>
            <a:off x="758318" y="3990043"/>
            <a:ext cx="154613" cy="154613"/>
          </a:xfrm>
          <a:prstGeom prst="rect">
            <a:avLst/>
          </a:prstGeom>
          <a:noFill/>
          <a:ln>
            <a:noFill/>
          </a:ln>
          <a:effectLst>
            <a:outerShdw blurRad="57150" dist="19050" dir="5400000" algn="bl" rotWithShape="0">
              <a:srgbClr val="FFFFFF">
                <a:alpha val="37000"/>
              </a:srgbClr>
            </a:outerShdw>
          </a:effectLst>
        </p:spPr>
      </p:pic>
      <p:pic>
        <p:nvPicPr>
          <p:cNvPr id="115" name="Google Shape;115;p18" descr="image.png"/>
          <p:cNvPicPr preferRelativeResize="0"/>
          <p:nvPr/>
        </p:nvPicPr>
        <p:blipFill rotWithShape="1">
          <a:blip r:embed="rId4">
            <a:alphaModFix/>
          </a:blip>
          <a:srcRect/>
          <a:stretch/>
        </p:blipFill>
        <p:spPr>
          <a:xfrm>
            <a:off x="2709100" y="3336443"/>
            <a:ext cx="154613" cy="154613"/>
          </a:xfrm>
          <a:prstGeom prst="rect">
            <a:avLst/>
          </a:prstGeom>
          <a:noFill/>
          <a:ln>
            <a:noFill/>
          </a:ln>
          <a:effectLst>
            <a:outerShdw blurRad="57150" dist="19050" dir="5400000" algn="bl" rotWithShape="0">
              <a:srgbClr val="FFFFFF">
                <a:alpha val="37000"/>
              </a:srgbClr>
            </a:outerShdw>
          </a:effectLst>
        </p:spPr>
      </p:pic>
      <p:pic>
        <p:nvPicPr>
          <p:cNvPr id="116" name="Google Shape;116;p18" descr="image.png"/>
          <p:cNvPicPr preferRelativeResize="0"/>
          <p:nvPr/>
        </p:nvPicPr>
        <p:blipFill rotWithShape="1">
          <a:blip r:embed="rId4">
            <a:alphaModFix/>
          </a:blip>
          <a:srcRect/>
          <a:stretch/>
        </p:blipFill>
        <p:spPr>
          <a:xfrm>
            <a:off x="4628256" y="3990043"/>
            <a:ext cx="154613" cy="154613"/>
          </a:xfrm>
          <a:prstGeom prst="rect">
            <a:avLst/>
          </a:prstGeom>
          <a:noFill/>
          <a:ln>
            <a:noFill/>
          </a:ln>
          <a:effectLst>
            <a:outerShdw blurRad="57150" dist="19050" dir="5400000" algn="bl" rotWithShape="0">
              <a:srgbClr val="FFFFFF">
                <a:alpha val="37000"/>
              </a:srgbClr>
            </a:outerShdw>
          </a:effectLst>
        </p:spPr>
      </p:pic>
      <p:pic>
        <p:nvPicPr>
          <p:cNvPr id="117" name="Google Shape;117;p18" descr="image.png"/>
          <p:cNvPicPr preferRelativeResize="0"/>
          <p:nvPr/>
        </p:nvPicPr>
        <p:blipFill rotWithShape="1">
          <a:blip r:embed="rId3">
            <a:alphaModFix/>
          </a:blip>
          <a:srcRect/>
          <a:stretch/>
        </p:blipFill>
        <p:spPr>
          <a:xfrm>
            <a:off x="6529844" y="3336443"/>
            <a:ext cx="154613" cy="154613"/>
          </a:xfrm>
          <a:prstGeom prst="rect">
            <a:avLst/>
          </a:prstGeom>
          <a:noFill/>
          <a:ln>
            <a:noFill/>
          </a:ln>
          <a:effectLst>
            <a:outerShdw blurRad="57150" dist="19050" dir="5400000" algn="bl" rotWithShape="0">
              <a:srgbClr val="FFFFFF">
                <a:alpha val="37000"/>
              </a:srgbClr>
            </a:outerShdw>
          </a:effectLst>
        </p:spPr>
      </p:pic>
      <p:sp>
        <p:nvSpPr>
          <p:cNvPr id="118" name="Google Shape;118;p18"/>
          <p:cNvSpPr/>
          <p:nvPr/>
        </p:nvSpPr>
        <p:spPr>
          <a:xfrm>
            <a:off x="1450563" y="3708925"/>
            <a:ext cx="140400" cy="140400"/>
          </a:xfrm>
          <a:prstGeom prst="roundRect">
            <a:avLst>
              <a:gd name="adj" fmla="val 50000"/>
            </a:avLst>
          </a:prstGeom>
          <a:solidFill>
            <a:srgbClr val="FFFFFF"/>
          </a:solidFill>
          <a:ln w="28100" cap="flat" cmpd="sng">
            <a:solidFill>
              <a:srgbClr val="007A8A"/>
            </a:solidFill>
            <a:prstDash val="solid"/>
            <a:round/>
            <a:headEnd type="none" w="sm" len="sm"/>
            <a:tailEnd type="none" w="sm" len="sm"/>
          </a:ln>
          <a:effectLst>
            <a:outerShdw blurRad="57150" dist="19050" dir="5400000" algn="bl" rotWithShape="0">
              <a:srgbClr val="FFFFFF">
                <a:alpha val="37000"/>
              </a:srgbClr>
            </a:outerShdw>
          </a:effectLst>
        </p:spPr>
        <p:txBody>
          <a:bodyPr spcFirstLastPara="1" wrap="square" lIns="67450" tIns="33725" rIns="67450" bIns="33725" anchor="ctr" anchorCtr="0">
            <a:noAutofit/>
          </a:bodyPr>
          <a:lstStyle/>
          <a:p>
            <a:pPr marL="0" marR="0" lvl="0" indent="0" algn="ctr" rtl="0">
              <a:spcBef>
                <a:spcPts val="0"/>
              </a:spcBef>
              <a:spcAft>
                <a:spcPts val="0"/>
              </a:spcAft>
              <a:buNone/>
            </a:pPr>
            <a:endParaRPr sz="1328" b="0" i="0" u="none" strike="noStrike" cap="none">
              <a:solidFill>
                <a:srgbClr val="000000"/>
              </a:solidFill>
              <a:latin typeface="Calibri"/>
              <a:ea typeface="Calibri"/>
              <a:cs typeface="Calibri"/>
              <a:sym typeface="Calibri"/>
            </a:endParaRPr>
          </a:p>
        </p:txBody>
      </p:sp>
      <p:sp>
        <p:nvSpPr>
          <p:cNvPr id="119" name="Google Shape;119;p18"/>
          <p:cNvSpPr/>
          <p:nvPr/>
        </p:nvSpPr>
        <p:spPr>
          <a:xfrm>
            <a:off x="3366206" y="3708925"/>
            <a:ext cx="140400" cy="140400"/>
          </a:xfrm>
          <a:prstGeom prst="roundRect">
            <a:avLst>
              <a:gd name="adj" fmla="val 50000"/>
            </a:avLst>
          </a:prstGeom>
          <a:solidFill>
            <a:srgbClr val="FFFFFF"/>
          </a:solidFill>
          <a:ln w="28100" cap="flat" cmpd="sng">
            <a:solidFill>
              <a:srgbClr val="007A8A"/>
            </a:solidFill>
            <a:prstDash val="solid"/>
            <a:round/>
            <a:headEnd type="none" w="sm" len="sm"/>
            <a:tailEnd type="none" w="sm" len="sm"/>
          </a:ln>
          <a:effectLst>
            <a:outerShdw blurRad="57150" dist="19050" dir="5400000" algn="bl" rotWithShape="0">
              <a:srgbClr val="FFFFFF">
                <a:alpha val="37000"/>
              </a:srgbClr>
            </a:outerShdw>
          </a:effectLst>
        </p:spPr>
        <p:txBody>
          <a:bodyPr spcFirstLastPara="1" wrap="square" lIns="67450" tIns="33725" rIns="67450" bIns="33725" anchor="ctr" anchorCtr="0">
            <a:noAutofit/>
          </a:bodyPr>
          <a:lstStyle/>
          <a:p>
            <a:pPr marL="0" marR="0" lvl="0" indent="0" algn="ctr" rtl="0">
              <a:spcBef>
                <a:spcPts val="0"/>
              </a:spcBef>
              <a:spcAft>
                <a:spcPts val="0"/>
              </a:spcAft>
              <a:buNone/>
            </a:pPr>
            <a:endParaRPr sz="1328" b="0" i="0" u="none" strike="noStrike" cap="none">
              <a:solidFill>
                <a:srgbClr val="000000"/>
              </a:solidFill>
              <a:latin typeface="Calibri"/>
              <a:ea typeface="Calibri"/>
              <a:cs typeface="Calibri"/>
              <a:sym typeface="Calibri"/>
            </a:endParaRPr>
          </a:p>
        </p:txBody>
      </p:sp>
      <p:sp>
        <p:nvSpPr>
          <p:cNvPr id="120" name="Google Shape;120;p18"/>
          <p:cNvSpPr/>
          <p:nvPr/>
        </p:nvSpPr>
        <p:spPr>
          <a:xfrm>
            <a:off x="5281848" y="3708925"/>
            <a:ext cx="140400" cy="140400"/>
          </a:xfrm>
          <a:prstGeom prst="roundRect">
            <a:avLst>
              <a:gd name="adj" fmla="val 50000"/>
            </a:avLst>
          </a:prstGeom>
          <a:solidFill>
            <a:srgbClr val="FFFFFF"/>
          </a:solidFill>
          <a:ln w="28100" cap="flat" cmpd="sng">
            <a:solidFill>
              <a:srgbClr val="007A8A"/>
            </a:solidFill>
            <a:prstDash val="solid"/>
            <a:round/>
            <a:headEnd type="none" w="sm" len="sm"/>
            <a:tailEnd type="none" w="sm" len="sm"/>
          </a:ln>
          <a:effectLst>
            <a:outerShdw blurRad="57150" dist="19050" dir="5400000" algn="bl" rotWithShape="0">
              <a:srgbClr val="FFFFFF">
                <a:alpha val="37000"/>
              </a:srgbClr>
            </a:outerShdw>
          </a:effectLst>
        </p:spPr>
        <p:txBody>
          <a:bodyPr spcFirstLastPara="1" wrap="square" lIns="67450" tIns="33725" rIns="67450" bIns="33725" anchor="ctr" anchorCtr="0">
            <a:noAutofit/>
          </a:bodyPr>
          <a:lstStyle/>
          <a:p>
            <a:pPr marL="0" marR="0" lvl="0" indent="0" algn="ctr" rtl="0">
              <a:spcBef>
                <a:spcPts val="0"/>
              </a:spcBef>
              <a:spcAft>
                <a:spcPts val="0"/>
              </a:spcAft>
              <a:buNone/>
            </a:pPr>
            <a:endParaRPr sz="1328" b="0" i="0" u="none" strike="noStrike" cap="none">
              <a:solidFill>
                <a:srgbClr val="000000"/>
              </a:solidFill>
              <a:latin typeface="Calibri"/>
              <a:ea typeface="Calibri"/>
              <a:cs typeface="Calibri"/>
              <a:sym typeface="Calibri"/>
            </a:endParaRPr>
          </a:p>
        </p:txBody>
      </p:sp>
      <p:sp>
        <p:nvSpPr>
          <p:cNvPr id="121" name="Google Shape;121;p18"/>
          <p:cNvSpPr/>
          <p:nvPr/>
        </p:nvSpPr>
        <p:spPr>
          <a:xfrm>
            <a:off x="7197491" y="3708925"/>
            <a:ext cx="140400" cy="140400"/>
          </a:xfrm>
          <a:prstGeom prst="roundRect">
            <a:avLst>
              <a:gd name="adj" fmla="val 50000"/>
            </a:avLst>
          </a:prstGeom>
          <a:solidFill>
            <a:srgbClr val="FFFFFF"/>
          </a:solidFill>
          <a:ln w="28100" cap="flat" cmpd="sng">
            <a:solidFill>
              <a:srgbClr val="007A8A"/>
            </a:solidFill>
            <a:prstDash val="solid"/>
            <a:round/>
            <a:headEnd type="none" w="sm" len="sm"/>
            <a:tailEnd type="none" w="sm" len="sm"/>
          </a:ln>
          <a:effectLst>
            <a:outerShdw blurRad="57150" dist="19050" dir="5400000" algn="bl" rotWithShape="0">
              <a:srgbClr val="FFFFFF">
                <a:alpha val="37000"/>
              </a:srgbClr>
            </a:outerShdw>
          </a:effectLst>
        </p:spPr>
        <p:txBody>
          <a:bodyPr spcFirstLastPara="1" wrap="square" lIns="67450" tIns="33725" rIns="67450" bIns="33725" anchor="ctr" anchorCtr="0">
            <a:noAutofit/>
          </a:bodyPr>
          <a:lstStyle/>
          <a:p>
            <a:pPr marL="0" marR="0" lvl="0" indent="0" algn="ctr" rtl="0">
              <a:spcBef>
                <a:spcPts val="0"/>
              </a:spcBef>
              <a:spcAft>
                <a:spcPts val="0"/>
              </a:spcAft>
              <a:buNone/>
            </a:pPr>
            <a:endParaRPr sz="1328" b="0" i="0" u="none" strike="noStrike" cap="none">
              <a:solidFill>
                <a:srgbClr val="000000"/>
              </a:solidFill>
              <a:latin typeface="Calibri"/>
              <a:ea typeface="Calibri"/>
              <a:cs typeface="Calibri"/>
              <a:sym typeface="Calibri"/>
            </a:endParaRPr>
          </a:p>
        </p:txBody>
      </p:sp>
      <p:sp>
        <p:nvSpPr>
          <p:cNvPr id="122" name="Google Shape;122;p18"/>
          <p:cNvSpPr txBox="1"/>
          <p:nvPr/>
        </p:nvSpPr>
        <p:spPr>
          <a:xfrm>
            <a:off x="574922" y="1407300"/>
            <a:ext cx="7688700" cy="1501800"/>
          </a:xfrm>
          <a:prstGeom prst="rect">
            <a:avLst/>
          </a:prstGeom>
          <a:noFill/>
          <a:ln>
            <a:noFill/>
          </a:ln>
        </p:spPr>
        <p:txBody>
          <a:bodyPr spcFirstLastPara="1" wrap="square" lIns="91425" tIns="91425" rIns="91425" bIns="91425" anchor="t" anchorCtr="0">
            <a:noAutofit/>
          </a:bodyPr>
          <a:lstStyle/>
          <a:p>
            <a:pPr marL="0" lvl="0" indent="0" algn="just" rtl="0">
              <a:lnSpc>
                <a:spcPct val="163636"/>
              </a:lnSpc>
              <a:spcBef>
                <a:spcPts val="1200"/>
              </a:spcBef>
              <a:spcAft>
                <a:spcPts val="0"/>
              </a:spcAft>
              <a:buNone/>
            </a:pPr>
            <a:r>
              <a:rPr lang="es" sz="1200" b="1">
                <a:solidFill>
                  <a:schemeClr val="dk1"/>
                </a:solidFill>
                <a:latin typeface="Calibri"/>
                <a:ea typeface="Calibri"/>
                <a:cs typeface="Calibri"/>
                <a:sym typeface="Calibri"/>
              </a:rPr>
              <a:t>Horarios de visita:</a:t>
            </a:r>
            <a:endParaRPr sz="1200" b="1">
              <a:solidFill>
                <a:schemeClr val="dk1"/>
              </a:solidFill>
              <a:latin typeface="Calibri"/>
              <a:ea typeface="Calibri"/>
              <a:cs typeface="Calibri"/>
              <a:sym typeface="Calibri"/>
            </a:endParaRPr>
          </a:p>
          <a:p>
            <a:pPr marL="0" lvl="0" indent="0" algn="l" rtl="0">
              <a:lnSpc>
                <a:spcPct val="163636"/>
              </a:lnSpc>
              <a:spcBef>
                <a:spcPts val="1200"/>
              </a:spcBef>
              <a:spcAft>
                <a:spcPts val="0"/>
              </a:spcAft>
              <a:buNone/>
            </a:pPr>
            <a:r>
              <a:rPr lang="es" sz="1200">
                <a:solidFill>
                  <a:schemeClr val="dk1"/>
                </a:solidFill>
                <a:latin typeface="Calibri"/>
                <a:ea typeface="Calibri"/>
                <a:cs typeface="Calibri"/>
                <a:sym typeface="Calibri"/>
              </a:rPr>
              <a:t>En nuestra unidad, de forma general, contamos con cuatro franjas horarias de visita para familiares, todos los días de la semana</a:t>
            </a:r>
            <a:r>
              <a:rPr lang="es" sz="1000">
                <a:solidFill>
                  <a:schemeClr val="dk1"/>
                </a:solidFill>
                <a:latin typeface="Calibri"/>
                <a:ea typeface="Calibri"/>
                <a:cs typeface="Calibri"/>
                <a:sym typeface="Calibri"/>
              </a:rPr>
              <a:t>:</a:t>
            </a:r>
            <a:endParaRPr sz="1000">
              <a:solidFill>
                <a:schemeClr val="dk1"/>
              </a:solidFill>
              <a:latin typeface="Calibri"/>
              <a:ea typeface="Calibri"/>
              <a:cs typeface="Calibri"/>
              <a:sym typeface="Calibri"/>
            </a:endParaRPr>
          </a:p>
          <a:p>
            <a:pPr marL="0" lvl="0" indent="0" algn="l" rtl="0">
              <a:spcBef>
                <a:spcPts val="800"/>
              </a:spcBef>
              <a:spcAft>
                <a:spcPts val="0"/>
              </a:spcAft>
              <a:buNone/>
            </a:pPr>
            <a:endParaRPr sz="1800">
              <a:solidFill>
                <a:schemeClr val="accent3"/>
              </a:solidFill>
              <a:latin typeface="Average"/>
              <a:ea typeface="Average"/>
              <a:cs typeface="Average"/>
              <a:sym typeface="Average"/>
            </a:endParaRPr>
          </a:p>
        </p:txBody>
      </p:sp>
      <p:sp>
        <p:nvSpPr>
          <p:cNvPr id="123" name="Google Shape;123;p18"/>
          <p:cNvSpPr txBox="1"/>
          <p:nvPr/>
        </p:nvSpPr>
        <p:spPr>
          <a:xfrm>
            <a:off x="7027500" y="4835700"/>
            <a:ext cx="2116500" cy="307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sz="800">
                <a:solidFill>
                  <a:schemeClr val="dk1"/>
                </a:solidFill>
                <a:latin typeface="Calibri"/>
                <a:ea typeface="Calibri"/>
                <a:cs typeface="Calibri"/>
                <a:sym typeface="Calibri"/>
              </a:rPr>
              <a:t>Hospital Universitario de Sant Joan d’Alacant</a:t>
            </a:r>
            <a:endParaRPr sz="800">
              <a:solidFill>
                <a:schemeClr val="dk1"/>
              </a:solidFill>
              <a:latin typeface="Roboto"/>
              <a:ea typeface="Roboto"/>
              <a:cs typeface="Roboto"/>
              <a:sym typeface="Robot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0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1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1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20"/>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19"/>
          <p:cNvSpPr txBox="1">
            <a:spLocks noGrp="1"/>
          </p:cNvSpPr>
          <p:nvPr>
            <p:ph type="body" idx="1"/>
          </p:nvPr>
        </p:nvSpPr>
        <p:spPr>
          <a:xfrm>
            <a:off x="89647" y="735106"/>
            <a:ext cx="8401994" cy="4953679"/>
          </a:xfrm>
          <a:prstGeom prst="rect">
            <a:avLst/>
          </a:prstGeom>
        </p:spPr>
        <p:txBody>
          <a:bodyPr spcFirstLastPara="1" wrap="square" lIns="91425" tIns="91425" rIns="91425" bIns="91425" anchor="t" anchorCtr="0">
            <a:normAutofit fontScale="40000" lnSpcReduction="20000"/>
          </a:bodyPr>
          <a:lstStyle/>
          <a:p>
            <a:pPr marL="0" lvl="0" indent="0" algn="just" rtl="0">
              <a:lnSpc>
                <a:spcPct val="163636"/>
              </a:lnSpc>
              <a:spcBef>
                <a:spcPts val="0"/>
              </a:spcBef>
              <a:spcAft>
                <a:spcPts val="0"/>
              </a:spcAft>
              <a:buNone/>
            </a:pPr>
            <a:r>
              <a:rPr lang="es" sz="2800" dirty="0">
                <a:solidFill>
                  <a:schemeClr val="dk1"/>
                </a:solidFill>
                <a:latin typeface="Calibri"/>
                <a:ea typeface="Calibri"/>
                <a:cs typeface="Calibri"/>
                <a:sym typeface="Calibri"/>
              </a:rPr>
              <a:t>Durante los horarios de visita, podrán permanecer un máximo de dos familiares dentro del box. En los turnos de tarde (17:00–19:00 h y 21:00–22:00 h), será posible que esos dos familiares se intercambien con otros, tantas veces como sea necesario, siempre respetando el orden, la tranquilidad y el ambiente de calma que requiere la unidad.</a:t>
            </a:r>
            <a:endParaRPr sz="2800" dirty="0">
              <a:solidFill>
                <a:schemeClr val="dk1"/>
              </a:solidFill>
              <a:latin typeface="Calibri"/>
              <a:ea typeface="Calibri"/>
              <a:cs typeface="Calibri"/>
              <a:sym typeface="Calibri"/>
            </a:endParaRPr>
          </a:p>
          <a:p>
            <a:pPr marL="0" lvl="0" indent="0" algn="just" rtl="0">
              <a:lnSpc>
                <a:spcPct val="163636"/>
              </a:lnSpc>
              <a:spcBef>
                <a:spcPts val="800"/>
              </a:spcBef>
              <a:spcAft>
                <a:spcPts val="0"/>
              </a:spcAft>
              <a:buNone/>
            </a:pPr>
            <a:r>
              <a:rPr lang="es" sz="2800" dirty="0">
                <a:solidFill>
                  <a:schemeClr val="dk1"/>
                </a:solidFill>
                <a:latin typeface="Calibri"/>
                <a:ea typeface="Calibri"/>
                <a:cs typeface="Calibri"/>
                <a:sym typeface="Calibri"/>
              </a:rPr>
              <a:t>Asimismo, le animamos a comunicar al personal sanitario cualquier circunstancia personal o familiar relacionada con las visitas. Nuestro objetivo es adaptarnos, en la medida de lo posible, a las necesidades de cada familia, por lo que podemos ser flexibles e incluso ampliar el tiempo de permanencia cuando el equipo asistencial lo considere beneficioso para el paciente. </a:t>
            </a:r>
            <a:endParaRPr sz="2800" dirty="0">
              <a:solidFill>
                <a:schemeClr val="dk1"/>
              </a:solidFill>
              <a:latin typeface="Calibri"/>
              <a:ea typeface="Calibri"/>
              <a:cs typeface="Calibri"/>
              <a:sym typeface="Calibri"/>
            </a:endParaRPr>
          </a:p>
          <a:p>
            <a:pPr marL="0" lvl="0" indent="0" algn="just" rtl="0">
              <a:lnSpc>
                <a:spcPct val="163636"/>
              </a:lnSpc>
              <a:spcBef>
                <a:spcPts val="800"/>
              </a:spcBef>
              <a:spcAft>
                <a:spcPts val="0"/>
              </a:spcAft>
              <a:buNone/>
            </a:pPr>
            <a:r>
              <a:rPr lang="es" sz="2800" dirty="0">
                <a:solidFill>
                  <a:schemeClr val="dk1"/>
                </a:solidFill>
                <a:latin typeface="Calibri"/>
                <a:ea typeface="Calibri"/>
                <a:cs typeface="Calibri"/>
                <a:sym typeface="Calibri"/>
              </a:rPr>
              <a:t>Especialmente en situaciones delicadas, como en el momento de final de vida, se facilitará el acompañamiento de los seres queridos en las condiciones más idóneas posibles.</a:t>
            </a:r>
            <a:endParaRPr sz="2800" dirty="0">
              <a:solidFill>
                <a:schemeClr val="dk1"/>
              </a:solidFill>
              <a:latin typeface="Calibri"/>
              <a:ea typeface="Calibri"/>
              <a:cs typeface="Calibri"/>
              <a:sym typeface="Calibri"/>
            </a:endParaRPr>
          </a:p>
          <a:p>
            <a:pPr marL="0" lvl="0" indent="0" algn="just" rtl="0">
              <a:lnSpc>
                <a:spcPct val="163636"/>
              </a:lnSpc>
              <a:spcBef>
                <a:spcPts val="800"/>
              </a:spcBef>
              <a:spcAft>
                <a:spcPts val="0"/>
              </a:spcAft>
              <a:buNone/>
            </a:pPr>
            <a:r>
              <a:rPr lang="es" sz="2800" dirty="0">
                <a:solidFill>
                  <a:schemeClr val="dk1"/>
                </a:solidFill>
                <a:latin typeface="Calibri"/>
                <a:ea typeface="Calibri"/>
                <a:cs typeface="Calibri"/>
                <a:sym typeface="Calibri"/>
              </a:rPr>
              <a:t>En nuestra unidad no está prohibida la visita de menores, sin embargo, su entrada debe de ser evaluada previamente. Si desean que un niño o adolescente visite a su familiar ingresado, por favor comuníquelo al personal. Evaluaremos juntos la situación y, de acuerdo la familia y el equipo asistencial, decidiremos el momento y la forma más adecuadas para la visita. El menor siempre deberá acceder acompañado por un adulto que lo apoye y supervise durante todo el tiempo que permanezca en la unidad.</a:t>
            </a:r>
            <a:endParaRPr sz="2800" dirty="0">
              <a:solidFill>
                <a:schemeClr val="dk1"/>
              </a:solidFill>
              <a:latin typeface="Calibri"/>
              <a:ea typeface="Calibri"/>
              <a:cs typeface="Calibri"/>
              <a:sym typeface="Calibri"/>
            </a:endParaRPr>
          </a:p>
          <a:p>
            <a:pPr marL="0" lvl="0" indent="0" algn="just" rtl="0">
              <a:lnSpc>
                <a:spcPct val="163636"/>
              </a:lnSpc>
              <a:spcBef>
                <a:spcPts val="800"/>
              </a:spcBef>
              <a:spcAft>
                <a:spcPts val="0"/>
              </a:spcAft>
              <a:buNone/>
            </a:pPr>
            <a:r>
              <a:rPr lang="es" sz="2800" dirty="0">
                <a:solidFill>
                  <a:schemeClr val="dk1"/>
                </a:solidFill>
                <a:latin typeface="Calibri"/>
                <a:ea typeface="Calibri"/>
                <a:cs typeface="Calibri"/>
                <a:sym typeface="Calibri"/>
              </a:rPr>
              <a:t>Les solicitamos el uso responsable de sus teléfonos móviles durante las visitas, su uso está permitido siempre y cuando se respete el descanso y la tranquilidad que el servicio requiere. Si desea hablar por teléfono procure hacerlo fuera de la unidad. Les recordamos que para garantizar la intimidad y privacidad de los pacientes la toma de fotografías y la grabación de videos están prohibidas, según establece la Ley 5/1982 de 5 de mayo, sobre el derecho al honor, a la intimidad personal y familiar, y a la propia imagen.</a:t>
            </a:r>
            <a:endParaRPr sz="2800" dirty="0">
              <a:solidFill>
                <a:schemeClr val="dk1"/>
              </a:solidFill>
              <a:latin typeface="Calibri"/>
              <a:ea typeface="Calibri"/>
              <a:cs typeface="Calibri"/>
              <a:sym typeface="Calibri"/>
            </a:endParaRPr>
          </a:p>
          <a:p>
            <a:pPr marL="0" lvl="0" indent="0" algn="l" rtl="0">
              <a:spcBef>
                <a:spcPts val="800"/>
              </a:spcBef>
              <a:spcAft>
                <a:spcPts val="1200"/>
              </a:spcAft>
              <a:buNone/>
            </a:pPr>
            <a:endParaRPr dirty="0"/>
          </a:p>
        </p:txBody>
      </p:sp>
      <p:sp>
        <p:nvSpPr>
          <p:cNvPr id="129" name="Google Shape;129;p19"/>
          <p:cNvSpPr txBox="1"/>
          <p:nvPr/>
        </p:nvSpPr>
        <p:spPr>
          <a:xfrm>
            <a:off x="7027500" y="4835700"/>
            <a:ext cx="2116500" cy="307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sz="800">
                <a:solidFill>
                  <a:schemeClr val="dk1"/>
                </a:solidFill>
                <a:latin typeface="Calibri"/>
                <a:ea typeface="Calibri"/>
                <a:cs typeface="Calibri"/>
                <a:sym typeface="Calibri"/>
              </a:rPr>
              <a:t>Hospital Universitario de Sant Joan d’Alacant</a:t>
            </a:r>
            <a:endParaRPr sz="800">
              <a:solidFill>
                <a:schemeClr val="dk1"/>
              </a:solidFill>
              <a:latin typeface="Roboto"/>
              <a:ea typeface="Roboto"/>
              <a:cs typeface="Roboto"/>
              <a:sym typeface="Roboto"/>
            </a:endParaRPr>
          </a:p>
        </p:txBody>
      </p:sp>
      <p:sp>
        <p:nvSpPr>
          <p:cNvPr id="130" name="Google Shape;130;p19"/>
          <p:cNvSpPr txBox="1">
            <a:spLocks noGrp="1"/>
          </p:cNvSpPr>
          <p:nvPr>
            <p:ph type="title"/>
          </p:nvPr>
        </p:nvSpPr>
        <p:spPr>
          <a:xfrm>
            <a:off x="188259" y="322729"/>
            <a:ext cx="8644041" cy="762000"/>
          </a:xfrm>
          <a:prstGeom prst="rect">
            <a:avLst/>
          </a:prstGeom>
        </p:spPr>
        <p:txBody>
          <a:bodyPr spcFirstLastPara="1" wrap="square" lIns="91425" tIns="91425" rIns="91425" bIns="91425" anchor="t" anchorCtr="0">
            <a:normAutofit/>
          </a:bodyPr>
          <a:lstStyle/>
          <a:p>
            <a:pPr marL="0" lvl="0" indent="444500" algn="ctr" rtl="0">
              <a:lnSpc>
                <a:spcPct val="163636"/>
              </a:lnSpc>
              <a:spcBef>
                <a:spcPts val="1200"/>
              </a:spcBef>
              <a:spcAft>
                <a:spcPts val="0"/>
              </a:spcAft>
              <a:buNone/>
            </a:pPr>
            <a:r>
              <a:rPr lang="es" sz="1400" b="1" dirty="0">
                <a:solidFill>
                  <a:srgbClr val="FFFFFF"/>
                </a:solidFill>
                <a:latin typeface="Calibri"/>
                <a:ea typeface="Calibri"/>
                <a:cs typeface="Calibri"/>
                <a:sym typeface="Calibri"/>
              </a:rPr>
              <a:t>VISITAS Y NORMAS DEL SMI</a:t>
            </a:r>
            <a:endParaRPr sz="1400" b="1" dirty="0">
              <a:solidFill>
                <a:srgbClr val="000000"/>
              </a:solidFill>
              <a:latin typeface="Calibri"/>
              <a:ea typeface="Calibri"/>
              <a:cs typeface="Calibri"/>
              <a:sym typeface="Calibri"/>
            </a:endParaRPr>
          </a:p>
          <a:p>
            <a:pPr marL="0" lvl="0" indent="0" algn="l" rtl="0">
              <a:spcBef>
                <a:spcPts val="1200"/>
              </a:spcBef>
              <a:spcAft>
                <a:spcPts val="0"/>
              </a:spcAft>
              <a:buNone/>
            </a:pPr>
            <a:endParaRP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marR="0" lvl="0" indent="444500" algn="ctr" rtl="0">
              <a:lnSpc>
                <a:spcPct val="163636"/>
              </a:lnSpc>
              <a:spcBef>
                <a:spcPts val="1200"/>
              </a:spcBef>
              <a:spcAft>
                <a:spcPts val="0"/>
              </a:spcAft>
              <a:buNone/>
            </a:pPr>
            <a:r>
              <a:rPr lang="es" sz="2100" b="1">
                <a:solidFill>
                  <a:srgbClr val="FFFFFF"/>
                </a:solidFill>
                <a:latin typeface="Calibri"/>
                <a:ea typeface="Calibri"/>
                <a:cs typeface="Calibri"/>
                <a:sym typeface="Calibri"/>
              </a:rPr>
              <a:t>MEDIDAS DE HIGIENE</a:t>
            </a:r>
            <a:endParaRPr sz="2100" b="1">
              <a:solidFill>
                <a:srgbClr val="FFFFFF"/>
              </a:solidFill>
              <a:latin typeface="Calibri"/>
              <a:ea typeface="Calibri"/>
              <a:cs typeface="Calibri"/>
              <a:sym typeface="Calibri"/>
            </a:endParaRPr>
          </a:p>
          <a:p>
            <a:pPr marL="0" marR="0" lvl="0" indent="444500" algn="ctr" rtl="0">
              <a:lnSpc>
                <a:spcPct val="163636"/>
              </a:lnSpc>
              <a:spcBef>
                <a:spcPts val="1200"/>
              </a:spcBef>
              <a:spcAft>
                <a:spcPts val="1200"/>
              </a:spcAft>
              <a:buNone/>
            </a:pPr>
            <a:endParaRPr sz="2100" b="1">
              <a:solidFill>
                <a:srgbClr val="FFFFFF"/>
              </a:solidFill>
              <a:latin typeface="Calibri"/>
              <a:ea typeface="Calibri"/>
              <a:cs typeface="Calibri"/>
              <a:sym typeface="Calibri"/>
            </a:endParaRPr>
          </a:p>
        </p:txBody>
      </p:sp>
      <p:sp>
        <p:nvSpPr>
          <p:cNvPr id="136" name="Google Shape;136;p20"/>
          <p:cNvSpPr txBox="1">
            <a:spLocks noGrp="1"/>
          </p:cNvSpPr>
          <p:nvPr>
            <p:ph type="body" idx="1"/>
          </p:nvPr>
        </p:nvSpPr>
        <p:spPr>
          <a:xfrm>
            <a:off x="311700" y="1152475"/>
            <a:ext cx="8520600" cy="709500"/>
          </a:xfrm>
          <a:prstGeom prst="rect">
            <a:avLst/>
          </a:prstGeom>
        </p:spPr>
        <p:txBody>
          <a:bodyPr spcFirstLastPara="1" wrap="square" lIns="91425" tIns="91425" rIns="91425" bIns="91425" anchor="t" anchorCtr="0">
            <a:noAutofit/>
          </a:bodyPr>
          <a:lstStyle/>
          <a:p>
            <a:pPr marL="0" lvl="0" indent="0" algn="just" rtl="0">
              <a:lnSpc>
                <a:spcPct val="163636"/>
              </a:lnSpc>
              <a:spcBef>
                <a:spcPts val="1200"/>
              </a:spcBef>
              <a:spcAft>
                <a:spcPts val="0"/>
              </a:spcAft>
              <a:buNone/>
            </a:pPr>
            <a:r>
              <a:rPr lang="es" sz="1000">
                <a:solidFill>
                  <a:schemeClr val="dk1"/>
                </a:solidFill>
                <a:latin typeface="Calibri"/>
                <a:ea typeface="Calibri"/>
                <a:cs typeface="Calibri"/>
                <a:sym typeface="Calibri"/>
              </a:rPr>
              <a:t>El SMI es una unidad altamente sensible, por lo que resulta fundamental mantener unas estrictas medidas de higiene. Les pedimos que, durante todas sus visitas, tengan en cuenta las siguientes recomendaciones: </a:t>
            </a:r>
            <a:endParaRPr sz="1000">
              <a:solidFill>
                <a:schemeClr val="dk1"/>
              </a:solidFill>
              <a:latin typeface="Calibri"/>
              <a:ea typeface="Calibri"/>
              <a:cs typeface="Calibri"/>
              <a:sym typeface="Calibri"/>
            </a:endParaRPr>
          </a:p>
          <a:p>
            <a:pPr marL="0" lvl="0" indent="0" algn="l" rtl="0">
              <a:spcBef>
                <a:spcPts val="1200"/>
              </a:spcBef>
              <a:spcAft>
                <a:spcPts val="1200"/>
              </a:spcAft>
              <a:buNone/>
            </a:pPr>
            <a:endParaRPr/>
          </a:p>
        </p:txBody>
      </p:sp>
      <p:sp>
        <p:nvSpPr>
          <p:cNvPr id="137" name="Google Shape;137;p20"/>
          <p:cNvSpPr txBox="1"/>
          <p:nvPr/>
        </p:nvSpPr>
        <p:spPr>
          <a:xfrm>
            <a:off x="7027500" y="4835700"/>
            <a:ext cx="2116500" cy="307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sz="800">
                <a:solidFill>
                  <a:schemeClr val="dk1"/>
                </a:solidFill>
                <a:latin typeface="Calibri"/>
                <a:ea typeface="Calibri"/>
                <a:cs typeface="Calibri"/>
                <a:sym typeface="Calibri"/>
              </a:rPr>
              <a:t>Hospital Universitario de Sant Joan d’Alacant</a:t>
            </a:r>
            <a:endParaRPr sz="800">
              <a:solidFill>
                <a:schemeClr val="dk1"/>
              </a:solidFill>
              <a:latin typeface="Roboto"/>
              <a:ea typeface="Roboto"/>
              <a:cs typeface="Roboto"/>
              <a:sym typeface="Roboto"/>
            </a:endParaRPr>
          </a:p>
        </p:txBody>
      </p:sp>
      <p:pic>
        <p:nvPicPr>
          <p:cNvPr id="138" name="Google Shape;138;p20" descr="image.png"/>
          <p:cNvPicPr preferRelativeResize="0"/>
          <p:nvPr/>
        </p:nvPicPr>
        <p:blipFill rotWithShape="1">
          <a:blip r:embed="rId3">
            <a:alphaModFix/>
          </a:blip>
          <a:srcRect/>
          <a:stretch/>
        </p:blipFill>
        <p:spPr>
          <a:xfrm>
            <a:off x="377575" y="1861975"/>
            <a:ext cx="2586232" cy="2711750"/>
          </a:xfrm>
          <a:prstGeom prst="rect">
            <a:avLst/>
          </a:prstGeom>
          <a:noFill/>
          <a:ln>
            <a:noFill/>
          </a:ln>
        </p:spPr>
      </p:pic>
      <p:pic>
        <p:nvPicPr>
          <p:cNvPr id="139" name="Google Shape;139;p20" descr="image.png"/>
          <p:cNvPicPr preferRelativeResize="0"/>
          <p:nvPr/>
        </p:nvPicPr>
        <p:blipFill rotWithShape="1">
          <a:blip r:embed="rId4">
            <a:alphaModFix/>
          </a:blip>
          <a:srcRect/>
          <a:stretch/>
        </p:blipFill>
        <p:spPr>
          <a:xfrm>
            <a:off x="3171647" y="1861975"/>
            <a:ext cx="2586232" cy="2711750"/>
          </a:xfrm>
          <a:prstGeom prst="rect">
            <a:avLst/>
          </a:prstGeom>
          <a:noFill/>
          <a:ln>
            <a:noFill/>
          </a:ln>
        </p:spPr>
      </p:pic>
      <p:pic>
        <p:nvPicPr>
          <p:cNvPr id="140" name="Google Shape;140;p20" descr="image.png"/>
          <p:cNvPicPr preferRelativeResize="0"/>
          <p:nvPr/>
        </p:nvPicPr>
        <p:blipFill rotWithShape="1">
          <a:blip r:embed="rId5">
            <a:alphaModFix/>
          </a:blip>
          <a:srcRect/>
          <a:stretch/>
        </p:blipFill>
        <p:spPr>
          <a:xfrm>
            <a:off x="5965719" y="1861975"/>
            <a:ext cx="2586232" cy="2711750"/>
          </a:xfrm>
          <a:prstGeom prst="rect">
            <a:avLst/>
          </a:prstGeom>
          <a:noFill/>
          <a:ln>
            <a:noFill/>
          </a:ln>
        </p:spPr>
      </p:pic>
      <p:sp>
        <p:nvSpPr>
          <p:cNvPr id="141" name="Google Shape;141;p20"/>
          <p:cNvSpPr txBox="1"/>
          <p:nvPr/>
        </p:nvSpPr>
        <p:spPr>
          <a:xfrm>
            <a:off x="859603" y="2368626"/>
            <a:ext cx="1622100" cy="20160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s" sz="1309" b="1" i="0" u="none" strike="noStrike" cap="none">
                <a:solidFill>
                  <a:srgbClr val="1E3A5F"/>
                </a:solidFill>
                <a:latin typeface="Poppins"/>
                <a:ea typeface="Poppins"/>
                <a:cs typeface="Poppins"/>
                <a:sym typeface="Poppins"/>
              </a:rPr>
              <a:t>Higiene de manos</a:t>
            </a:r>
            <a:endParaRPr sz="1018"/>
          </a:p>
        </p:txBody>
      </p:sp>
      <p:sp>
        <p:nvSpPr>
          <p:cNvPr id="142" name="Google Shape;142;p20"/>
          <p:cNvSpPr txBox="1"/>
          <p:nvPr/>
        </p:nvSpPr>
        <p:spPr>
          <a:xfrm>
            <a:off x="557692" y="2901107"/>
            <a:ext cx="2226000" cy="1505700"/>
          </a:xfrm>
          <a:prstGeom prst="rect">
            <a:avLst/>
          </a:prstGeom>
          <a:noFill/>
          <a:ln>
            <a:noFill/>
          </a:ln>
        </p:spPr>
        <p:txBody>
          <a:bodyPr spcFirstLastPara="1" wrap="square" lIns="0" tIns="0" rIns="0" bIns="0" anchor="t" anchorCtr="0">
            <a:spAutoFit/>
          </a:bodyPr>
          <a:lstStyle/>
          <a:p>
            <a:pPr marL="0" lvl="0" indent="0" algn="just" rtl="0">
              <a:lnSpc>
                <a:spcPct val="163636"/>
              </a:lnSpc>
              <a:spcBef>
                <a:spcPts val="1200"/>
              </a:spcBef>
              <a:spcAft>
                <a:spcPts val="0"/>
              </a:spcAft>
              <a:buNone/>
            </a:pPr>
            <a:r>
              <a:rPr lang="es" sz="800" b="1">
                <a:solidFill>
                  <a:schemeClr val="accent2"/>
                </a:solidFill>
                <a:latin typeface="Calibri"/>
                <a:ea typeface="Calibri"/>
                <a:cs typeface="Calibri"/>
                <a:sym typeface="Calibri"/>
              </a:rPr>
              <a:t>R</a:t>
            </a:r>
            <a:r>
              <a:rPr lang="es" sz="800">
                <a:solidFill>
                  <a:schemeClr val="accent2"/>
                </a:solidFill>
                <a:latin typeface="Calibri"/>
                <a:ea typeface="Calibri"/>
                <a:cs typeface="Calibri"/>
                <a:sym typeface="Calibri"/>
              </a:rPr>
              <a:t>ealicen una adecuada higiene de manos antes de entrar y al salir de la unidad. Encontrará dispensadores de solución hidroalcohólica tanto en la entrada del servicio como dentro y fuera del box de su familiar. Utilícenlos tantas veces como sea necesario durante la visita.</a:t>
            </a:r>
            <a:endParaRPr sz="800">
              <a:solidFill>
                <a:schemeClr val="accent2"/>
              </a:solidFill>
              <a:latin typeface="Calibri"/>
              <a:ea typeface="Calibri"/>
              <a:cs typeface="Calibri"/>
              <a:sym typeface="Calibri"/>
            </a:endParaRPr>
          </a:p>
          <a:p>
            <a:pPr marL="0" marR="0" lvl="0" indent="0" algn="ctr" rtl="0">
              <a:lnSpc>
                <a:spcPct val="144941"/>
              </a:lnSpc>
              <a:spcBef>
                <a:spcPts val="1200"/>
              </a:spcBef>
              <a:spcAft>
                <a:spcPts val="0"/>
              </a:spcAft>
              <a:buNone/>
            </a:pPr>
            <a:endParaRPr sz="927">
              <a:solidFill>
                <a:srgbClr val="334155"/>
              </a:solidFill>
              <a:latin typeface="Lato"/>
              <a:ea typeface="Lato"/>
              <a:cs typeface="Lato"/>
              <a:sym typeface="Lato"/>
            </a:endParaRPr>
          </a:p>
        </p:txBody>
      </p:sp>
      <p:sp>
        <p:nvSpPr>
          <p:cNvPr id="143" name="Google Shape;143;p20"/>
          <p:cNvSpPr txBox="1"/>
          <p:nvPr/>
        </p:nvSpPr>
        <p:spPr>
          <a:xfrm>
            <a:off x="3296114" y="2368626"/>
            <a:ext cx="2337000" cy="20160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s" sz="1309" b="1" i="0" u="none" strike="noStrike" cap="none">
                <a:solidFill>
                  <a:srgbClr val="1E3A5F"/>
                </a:solidFill>
                <a:latin typeface="Poppins"/>
                <a:ea typeface="Poppins"/>
                <a:cs typeface="Poppins"/>
                <a:sym typeface="Poppins"/>
              </a:rPr>
              <a:t>Uso de mascarilla y calzas</a:t>
            </a:r>
            <a:endParaRPr sz="1018"/>
          </a:p>
        </p:txBody>
      </p:sp>
      <p:sp>
        <p:nvSpPr>
          <p:cNvPr id="144" name="Google Shape;144;p20"/>
          <p:cNvSpPr txBox="1"/>
          <p:nvPr/>
        </p:nvSpPr>
        <p:spPr>
          <a:xfrm>
            <a:off x="3351775" y="2901101"/>
            <a:ext cx="2226000" cy="901200"/>
          </a:xfrm>
          <a:prstGeom prst="rect">
            <a:avLst/>
          </a:prstGeom>
          <a:noFill/>
          <a:ln>
            <a:noFill/>
          </a:ln>
        </p:spPr>
        <p:txBody>
          <a:bodyPr spcFirstLastPara="1" wrap="square" lIns="0" tIns="0" rIns="0" bIns="0" anchor="t" anchorCtr="0">
            <a:spAutoFit/>
          </a:bodyPr>
          <a:lstStyle/>
          <a:p>
            <a:pPr marL="0" lvl="0" indent="0" algn="just" rtl="0">
              <a:lnSpc>
                <a:spcPct val="163636"/>
              </a:lnSpc>
              <a:spcBef>
                <a:spcPts val="1200"/>
              </a:spcBef>
              <a:spcAft>
                <a:spcPts val="0"/>
              </a:spcAft>
              <a:buNone/>
            </a:pPr>
            <a:r>
              <a:rPr lang="es" sz="800">
                <a:solidFill>
                  <a:schemeClr val="accent2"/>
                </a:solidFill>
                <a:latin typeface="Calibri"/>
                <a:ea typeface="Calibri"/>
                <a:cs typeface="Calibri"/>
                <a:sym typeface="Calibri"/>
              </a:rPr>
              <a:t>Accedan siempre a la unidad con </a:t>
            </a:r>
            <a:r>
              <a:rPr lang="es" sz="800" b="1">
                <a:solidFill>
                  <a:schemeClr val="accent2"/>
                </a:solidFill>
                <a:latin typeface="Calibri"/>
                <a:ea typeface="Calibri"/>
                <a:cs typeface="Calibri"/>
                <a:sym typeface="Calibri"/>
              </a:rPr>
              <a:t>mascarilla quirúrgica y calzas</a:t>
            </a:r>
            <a:r>
              <a:rPr lang="es" sz="800">
                <a:solidFill>
                  <a:schemeClr val="accent2"/>
                </a:solidFill>
                <a:latin typeface="Calibri"/>
                <a:ea typeface="Calibri"/>
                <a:cs typeface="Calibri"/>
                <a:sym typeface="Calibri"/>
              </a:rPr>
              <a:t>, para proteger tanto a su familiar como al resto de pacientes y al personal sanitario.</a:t>
            </a:r>
            <a:endParaRPr sz="800">
              <a:solidFill>
                <a:schemeClr val="accent2"/>
              </a:solidFill>
              <a:latin typeface="Calibri"/>
              <a:ea typeface="Calibri"/>
              <a:cs typeface="Calibri"/>
              <a:sym typeface="Calibri"/>
            </a:endParaRPr>
          </a:p>
          <a:p>
            <a:pPr marL="0" marR="0" lvl="0" indent="0" algn="ctr" rtl="0">
              <a:lnSpc>
                <a:spcPct val="144941"/>
              </a:lnSpc>
              <a:spcBef>
                <a:spcPts val="1200"/>
              </a:spcBef>
              <a:spcAft>
                <a:spcPts val="0"/>
              </a:spcAft>
              <a:buNone/>
            </a:pPr>
            <a:endParaRPr sz="927">
              <a:solidFill>
                <a:srgbClr val="334155"/>
              </a:solidFill>
              <a:latin typeface="Lato"/>
              <a:ea typeface="Lato"/>
              <a:cs typeface="Lato"/>
              <a:sym typeface="Lato"/>
            </a:endParaRPr>
          </a:p>
        </p:txBody>
      </p:sp>
      <p:sp>
        <p:nvSpPr>
          <p:cNvPr id="145" name="Google Shape;145;p20"/>
          <p:cNvSpPr txBox="1"/>
          <p:nvPr/>
        </p:nvSpPr>
        <p:spPr>
          <a:xfrm>
            <a:off x="6167701" y="2368626"/>
            <a:ext cx="2182200" cy="20160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s" sz="1309" b="1" i="0" u="none" strike="noStrike" cap="none">
                <a:solidFill>
                  <a:srgbClr val="1E3A5F"/>
                </a:solidFill>
                <a:latin typeface="Poppins"/>
                <a:ea typeface="Poppins"/>
                <a:cs typeface="Poppins"/>
                <a:sym typeface="Poppins"/>
              </a:rPr>
              <a:t>Medidas de aislamiento</a:t>
            </a:r>
            <a:endParaRPr sz="1018"/>
          </a:p>
        </p:txBody>
      </p:sp>
      <p:sp>
        <p:nvSpPr>
          <p:cNvPr id="146" name="Google Shape;146;p20"/>
          <p:cNvSpPr txBox="1"/>
          <p:nvPr/>
        </p:nvSpPr>
        <p:spPr>
          <a:xfrm>
            <a:off x="6167700" y="2509212"/>
            <a:ext cx="2204135" cy="2331857"/>
          </a:xfrm>
          <a:prstGeom prst="rect">
            <a:avLst/>
          </a:prstGeom>
          <a:noFill/>
          <a:ln>
            <a:noFill/>
          </a:ln>
        </p:spPr>
        <p:txBody>
          <a:bodyPr spcFirstLastPara="1" wrap="square" lIns="0" tIns="0" rIns="0" bIns="0" anchor="t" anchorCtr="0">
            <a:spAutoFit/>
          </a:bodyPr>
          <a:lstStyle/>
          <a:p>
            <a:pPr marL="0" lvl="0" indent="0" algn="just" rtl="0">
              <a:lnSpc>
                <a:spcPct val="163636"/>
              </a:lnSpc>
              <a:spcBef>
                <a:spcPts val="1200"/>
              </a:spcBef>
              <a:spcAft>
                <a:spcPts val="0"/>
              </a:spcAft>
              <a:buNone/>
            </a:pPr>
            <a:r>
              <a:rPr lang="es" sz="800" dirty="0">
                <a:solidFill>
                  <a:schemeClr val="accent2"/>
                </a:solidFill>
                <a:latin typeface="Calibri"/>
                <a:ea typeface="Calibri"/>
                <a:cs typeface="Calibri"/>
                <a:sym typeface="Calibri"/>
              </a:rPr>
              <a:t>Respeten en todo momento las medidas de aislamiento indicadas para su familiar. En algunas ocasiones será necesario utilizar elementos de protección como </a:t>
            </a:r>
            <a:r>
              <a:rPr lang="es" sz="800" b="1" dirty="0">
                <a:solidFill>
                  <a:schemeClr val="accent2"/>
                </a:solidFill>
                <a:latin typeface="Calibri"/>
                <a:ea typeface="Calibri"/>
                <a:cs typeface="Calibri"/>
                <a:sym typeface="Calibri"/>
              </a:rPr>
              <a:t>guantes, bata o calzas</a:t>
            </a:r>
            <a:r>
              <a:rPr lang="es" sz="800" dirty="0">
                <a:solidFill>
                  <a:schemeClr val="accent2"/>
                </a:solidFill>
                <a:latin typeface="Calibri"/>
                <a:ea typeface="Calibri"/>
                <a:cs typeface="Calibri"/>
                <a:sym typeface="Calibri"/>
              </a:rPr>
              <a:t> para acceder al box. Si tienen alguna duda, consulte con el personal sanitario sobre las precauciones que deben seguir. Cuando terminen la visita, retiren los elementos de protección dentro del box o fuera, según las indicaciones del personal.</a:t>
            </a:r>
            <a:endParaRPr sz="800" dirty="0">
              <a:solidFill>
                <a:schemeClr val="accent2"/>
              </a:solidFill>
              <a:latin typeface="Calibri"/>
              <a:ea typeface="Calibri"/>
              <a:cs typeface="Calibri"/>
              <a:sym typeface="Calibri"/>
            </a:endParaRPr>
          </a:p>
          <a:p>
            <a:pPr marL="0" marR="0" lvl="0" indent="0" algn="ctr" rtl="0">
              <a:lnSpc>
                <a:spcPct val="144941"/>
              </a:lnSpc>
              <a:spcBef>
                <a:spcPts val="1200"/>
              </a:spcBef>
              <a:spcAft>
                <a:spcPts val="0"/>
              </a:spcAft>
              <a:buNone/>
            </a:pPr>
            <a:endParaRPr sz="927" dirty="0">
              <a:solidFill>
                <a:srgbClr val="334155"/>
              </a:solidFill>
              <a:latin typeface="Lato"/>
              <a:ea typeface="Lato"/>
              <a:cs typeface="Lato"/>
              <a:sym typeface="Lato"/>
            </a:endParaRPr>
          </a:p>
        </p:txBody>
      </p:sp>
      <p:pic>
        <p:nvPicPr>
          <p:cNvPr id="147" name="Google Shape;147;p20" descr="image.png"/>
          <p:cNvPicPr preferRelativeResize="0"/>
          <p:nvPr/>
        </p:nvPicPr>
        <p:blipFill rotWithShape="1">
          <a:blip r:embed="rId6">
            <a:alphaModFix/>
          </a:blip>
          <a:srcRect/>
          <a:stretch/>
        </p:blipFill>
        <p:spPr>
          <a:xfrm>
            <a:off x="1514775" y="1970135"/>
            <a:ext cx="311738" cy="277100"/>
          </a:xfrm>
          <a:prstGeom prst="rect">
            <a:avLst/>
          </a:prstGeom>
          <a:noFill/>
          <a:ln>
            <a:noFill/>
          </a:ln>
        </p:spPr>
      </p:pic>
      <p:pic>
        <p:nvPicPr>
          <p:cNvPr id="148" name="Google Shape;148;p20" descr="image.png"/>
          <p:cNvPicPr preferRelativeResize="0"/>
          <p:nvPr/>
        </p:nvPicPr>
        <p:blipFill rotWithShape="1">
          <a:blip r:embed="rId7">
            <a:alphaModFix/>
          </a:blip>
          <a:srcRect/>
          <a:stretch/>
        </p:blipFill>
        <p:spPr>
          <a:xfrm>
            <a:off x="4291528" y="1970135"/>
            <a:ext cx="346377" cy="277102"/>
          </a:xfrm>
          <a:prstGeom prst="rect">
            <a:avLst/>
          </a:prstGeom>
          <a:noFill/>
          <a:ln>
            <a:noFill/>
          </a:ln>
        </p:spPr>
      </p:pic>
      <p:pic>
        <p:nvPicPr>
          <p:cNvPr id="149" name="Google Shape;149;p20" descr="image.png"/>
          <p:cNvPicPr preferRelativeResize="0"/>
          <p:nvPr/>
        </p:nvPicPr>
        <p:blipFill rotWithShape="1">
          <a:blip r:embed="rId8">
            <a:alphaModFix/>
          </a:blip>
          <a:srcRect/>
          <a:stretch/>
        </p:blipFill>
        <p:spPr>
          <a:xfrm>
            <a:off x="7120238" y="1970135"/>
            <a:ext cx="277102" cy="277102"/>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pic>
        <p:nvPicPr>
          <p:cNvPr id="154" name="Google Shape;154;p21" descr="image.png"/>
          <p:cNvPicPr preferRelativeResize="0"/>
          <p:nvPr/>
        </p:nvPicPr>
        <p:blipFill rotWithShape="1">
          <a:blip r:embed="rId3">
            <a:alphaModFix/>
          </a:blip>
          <a:srcRect/>
          <a:stretch/>
        </p:blipFill>
        <p:spPr>
          <a:xfrm>
            <a:off x="2622074" y="2357650"/>
            <a:ext cx="3899850" cy="2676168"/>
          </a:xfrm>
          <a:prstGeom prst="rect">
            <a:avLst/>
          </a:prstGeom>
          <a:noFill/>
          <a:ln>
            <a:noFill/>
          </a:ln>
        </p:spPr>
      </p:pic>
      <p:sp>
        <p:nvSpPr>
          <p:cNvPr id="155" name="Google Shape;155;p2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444500" algn="ctr" rtl="0">
              <a:lnSpc>
                <a:spcPct val="163636"/>
              </a:lnSpc>
              <a:spcBef>
                <a:spcPts val="0"/>
              </a:spcBef>
              <a:spcAft>
                <a:spcPts val="0"/>
              </a:spcAft>
              <a:buNone/>
            </a:pPr>
            <a:r>
              <a:rPr lang="es" sz="2100" b="1">
                <a:solidFill>
                  <a:srgbClr val="FFFFFF"/>
                </a:solidFill>
                <a:latin typeface="Calibri"/>
                <a:ea typeface="Calibri"/>
                <a:cs typeface="Calibri"/>
                <a:sym typeface="Calibri"/>
              </a:rPr>
              <a:t>INFORMACIÓN</a:t>
            </a:r>
            <a:endParaRPr sz="1100" b="1">
              <a:solidFill>
                <a:srgbClr val="000000"/>
              </a:solidFill>
              <a:latin typeface="Calibri"/>
              <a:ea typeface="Calibri"/>
              <a:cs typeface="Calibri"/>
              <a:sym typeface="Calibri"/>
            </a:endParaRPr>
          </a:p>
          <a:p>
            <a:pPr marL="0" lvl="0" indent="0" algn="l" rtl="0">
              <a:spcBef>
                <a:spcPts val="800"/>
              </a:spcBef>
              <a:spcAft>
                <a:spcPts val="0"/>
              </a:spcAft>
              <a:buNone/>
            </a:pPr>
            <a:endParaRPr/>
          </a:p>
        </p:txBody>
      </p:sp>
      <p:sp>
        <p:nvSpPr>
          <p:cNvPr id="156" name="Google Shape;156;p21"/>
          <p:cNvSpPr txBox="1">
            <a:spLocks noGrp="1"/>
          </p:cNvSpPr>
          <p:nvPr>
            <p:ph type="body" idx="1"/>
          </p:nvPr>
        </p:nvSpPr>
        <p:spPr>
          <a:xfrm>
            <a:off x="311699" y="1058951"/>
            <a:ext cx="8520600" cy="1419300"/>
          </a:xfrm>
          <a:prstGeom prst="rect">
            <a:avLst/>
          </a:prstGeom>
        </p:spPr>
        <p:txBody>
          <a:bodyPr spcFirstLastPara="1" wrap="square" lIns="91425" tIns="91425" rIns="91425" bIns="91425" anchor="t" anchorCtr="0">
            <a:normAutofit fontScale="85000" lnSpcReduction="10000"/>
          </a:bodyPr>
          <a:lstStyle/>
          <a:p>
            <a:pPr marL="0" lvl="0" indent="0" algn="just" rtl="0">
              <a:lnSpc>
                <a:spcPct val="163636"/>
              </a:lnSpc>
              <a:spcBef>
                <a:spcPts val="0"/>
              </a:spcBef>
              <a:spcAft>
                <a:spcPts val="0"/>
              </a:spcAft>
              <a:buNone/>
            </a:pPr>
            <a:r>
              <a:rPr lang="es" sz="1371" dirty="0">
                <a:solidFill>
                  <a:schemeClr val="dk1"/>
                </a:solidFill>
                <a:latin typeface="Calibri"/>
                <a:ea typeface="Calibri"/>
                <a:cs typeface="Calibri"/>
                <a:sym typeface="Calibri"/>
              </a:rPr>
              <a:t>La información médica sobre el estado de salud y evolución de su familiar será facilitada diariamente por el médico en el horario de visita de mediodía (13-14h). Es el momento para realizar todas las posibles preguntas que les puedan ir surgiendo, no se queden con dudas. En casos de fuerza mayor, en los que no puedan personarse en el hospital, previo acuerdo, se les informará vía telefónica. </a:t>
            </a:r>
          </a:p>
          <a:p>
            <a:pPr marL="0" lvl="0" indent="0" algn="just" rtl="0">
              <a:lnSpc>
                <a:spcPct val="163636"/>
              </a:lnSpc>
              <a:spcBef>
                <a:spcPts val="0"/>
              </a:spcBef>
              <a:spcAft>
                <a:spcPts val="0"/>
              </a:spcAft>
              <a:buNone/>
            </a:pPr>
            <a:r>
              <a:rPr lang="es" sz="1371" dirty="0">
                <a:solidFill>
                  <a:schemeClr val="dk1"/>
                </a:solidFill>
                <a:latin typeface="Calibri"/>
                <a:ea typeface="Calibri"/>
                <a:cs typeface="Calibri"/>
                <a:sym typeface="Calibri"/>
              </a:rPr>
              <a:t>Ante cualquier cambio importante en el estado de salud de su familiar, el médico les contactará vía telefónica para informarles.</a:t>
            </a:r>
            <a:endParaRPr sz="1371" dirty="0">
              <a:solidFill>
                <a:schemeClr val="dk1"/>
              </a:solidFill>
              <a:latin typeface="Calibri"/>
              <a:ea typeface="Calibri"/>
              <a:cs typeface="Calibri"/>
              <a:sym typeface="Calibri"/>
            </a:endParaRPr>
          </a:p>
          <a:p>
            <a:pPr marL="0" lvl="0" indent="0" algn="l" rtl="0">
              <a:spcBef>
                <a:spcPts val="800"/>
              </a:spcBef>
              <a:spcAft>
                <a:spcPts val="1200"/>
              </a:spcAft>
              <a:buNone/>
            </a:pPr>
            <a:endParaRPr dirty="0"/>
          </a:p>
        </p:txBody>
      </p:sp>
      <p:pic>
        <p:nvPicPr>
          <p:cNvPr id="157" name="Google Shape;157;p21"/>
          <p:cNvPicPr preferRelativeResize="0"/>
          <p:nvPr/>
        </p:nvPicPr>
        <p:blipFill rotWithShape="1">
          <a:blip r:embed="rId4">
            <a:alphaModFix/>
          </a:blip>
          <a:srcRect l="2480" r="2471"/>
          <a:stretch/>
        </p:blipFill>
        <p:spPr>
          <a:xfrm>
            <a:off x="2850225" y="2478251"/>
            <a:ext cx="3443548" cy="2416526"/>
          </a:xfrm>
          <a:prstGeom prst="rect">
            <a:avLst/>
          </a:prstGeom>
          <a:noFill/>
          <a:ln>
            <a:noFill/>
          </a:ln>
        </p:spPr>
      </p:pic>
      <p:sp>
        <p:nvSpPr>
          <p:cNvPr id="158" name="Google Shape;158;p21"/>
          <p:cNvSpPr txBox="1"/>
          <p:nvPr/>
        </p:nvSpPr>
        <p:spPr>
          <a:xfrm>
            <a:off x="7027500" y="4835700"/>
            <a:ext cx="2116500" cy="307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sz="800">
                <a:solidFill>
                  <a:schemeClr val="dk1"/>
                </a:solidFill>
                <a:latin typeface="Calibri"/>
                <a:ea typeface="Calibri"/>
                <a:cs typeface="Calibri"/>
                <a:sym typeface="Calibri"/>
              </a:rPr>
              <a:t>Hospital Universitario de Sant Joan d’Alacant</a:t>
            </a:r>
            <a:endParaRPr sz="800">
              <a:solidFill>
                <a:schemeClr val="dk1"/>
              </a:solidFill>
              <a:latin typeface="Roboto"/>
              <a:ea typeface="Roboto"/>
              <a:cs typeface="Roboto"/>
              <a:sym typeface="Roboto"/>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pic>
        <p:nvPicPr>
          <p:cNvPr id="163" name="Google Shape;163;p22" descr="image.png"/>
          <p:cNvPicPr preferRelativeResize="0"/>
          <p:nvPr/>
        </p:nvPicPr>
        <p:blipFill rotWithShape="1">
          <a:blip r:embed="rId3">
            <a:alphaModFix/>
          </a:blip>
          <a:srcRect/>
          <a:stretch/>
        </p:blipFill>
        <p:spPr>
          <a:xfrm>
            <a:off x="4772200" y="1152475"/>
            <a:ext cx="4133400" cy="3416400"/>
          </a:xfrm>
          <a:prstGeom prst="rect">
            <a:avLst/>
          </a:prstGeom>
          <a:noFill/>
          <a:ln>
            <a:noFill/>
          </a:ln>
        </p:spPr>
      </p:pic>
      <p:pic>
        <p:nvPicPr>
          <p:cNvPr id="164" name="Google Shape;164;p22" descr="image.png"/>
          <p:cNvPicPr preferRelativeResize="0"/>
          <p:nvPr/>
        </p:nvPicPr>
        <p:blipFill rotWithShape="1">
          <a:blip r:embed="rId3">
            <a:alphaModFix/>
          </a:blip>
          <a:srcRect/>
          <a:stretch/>
        </p:blipFill>
        <p:spPr>
          <a:xfrm>
            <a:off x="311700" y="1152475"/>
            <a:ext cx="4223600" cy="3416400"/>
          </a:xfrm>
          <a:prstGeom prst="rect">
            <a:avLst/>
          </a:prstGeom>
          <a:noFill/>
          <a:ln>
            <a:noFill/>
          </a:ln>
        </p:spPr>
      </p:pic>
      <p:sp>
        <p:nvSpPr>
          <p:cNvPr id="165" name="Google Shape;165;p22"/>
          <p:cNvSpPr txBox="1">
            <a:spLocks noGrp="1"/>
          </p:cNvSpPr>
          <p:nvPr>
            <p:ph type="title"/>
          </p:nvPr>
        </p:nvSpPr>
        <p:spPr>
          <a:xfrm>
            <a:off x="311700" y="445025"/>
            <a:ext cx="4053900" cy="572700"/>
          </a:xfrm>
          <a:prstGeom prst="rect">
            <a:avLst/>
          </a:prstGeom>
        </p:spPr>
        <p:txBody>
          <a:bodyPr spcFirstLastPara="1" wrap="square" lIns="91425" tIns="91425" rIns="91425" bIns="91425" anchor="t" anchorCtr="0">
            <a:normAutofit fontScale="90000"/>
          </a:bodyPr>
          <a:lstStyle/>
          <a:p>
            <a:pPr marL="0" lvl="0" indent="444500" algn="ctr" rtl="0">
              <a:lnSpc>
                <a:spcPct val="163636"/>
              </a:lnSpc>
              <a:spcBef>
                <a:spcPts val="0"/>
              </a:spcBef>
              <a:spcAft>
                <a:spcPts val="0"/>
              </a:spcAft>
              <a:buNone/>
            </a:pPr>
            <a:r>
              <a:rPr lang="es" sz="2100" b="1">
                <a:solidFill>
                  <a:srgbClr val="FFFFFF"/>
                </a:solidFill>
                <a:latin typeface="Calibri"/>
                <a:ea typeface="Calibri"/>
                <a:cs typeface="Calibri"/>
                <a:sym typeface="Calibri"/>
              </a:rPr>
              <a:t>OBJETOS PERSONALES</a:t>
            </a:r>
            <a:endParaRPr sz="1100" b="1">
              <a:solidFill>
                <a:srgbClr val="000000"/>
              </a:solidFill>
              <a:latin typeface="Calibri"/>
              <a:ea typeface="Calibri"/>
              <a:cs typeface="Calibri"/>
              <a:sym typeface="Calibri"/>
            </a:endParaRPr>
          </a:p>
          <a:p>
            <a:pPr marL="0" lvl="0" indent="0" algn="l" rtl="0">
              <a:spcBef>
                <a:spcPts val="800"/>
              </a:spcBef>
              <a:spcAft>
                <a:spcPts val="0"/>
              </a:spcAft>
              <a:buNone/>
            </a:pPr>
            <a:endParaRPr/>
          </a:p>
        </p:txBody>
      </p:sp>
      <p:sp>
        <p:nvSpPr>
          <p:cNvPr id="166" name="Google Shape;166;p22"/>
          <p:cNvSpPr txBox="1">
            <a:spLocks noGrp="1"/>
          </p:cNvSpPr>
          <p:nvPr>
            <p:ph type="body" idx="1"/>
          </p:nvPr>
        </p:nvSpPr>
        <p:spPr>
          <a:xfrm>
            <a:off x="311700" y="1152475"/>
            <a:ext cx="4133400" cy="3416400"/>
          </a:xfrm>
          <a:prstGeom prst="rect">
            <a:avLst/>
          </a:prstGeom>
        </p:spPr>
        <p:txBody>
          <a:bodyPr spcFirstLastPara="1" wrap="square" lIns="91425" tIns="91425" rIns="91425" bIns="91425" anchor="t" anchorCtr="0">
            <a:normAutofit/>
          </a:bodyPr>
          <a:lstStyle/>
          <a:p>
            <a:pPr marL="0" lvl="0" indent="0" algn="just" rtl="0">
              <a:lnSpc>
                <a:spcPct val="163636"/>
              </a:lnSpc>
              <a:spcBef>
                <a:spcPts val="0"/>
              </a:spcBef>
              <a:spcAft>
                <a:spcPts val="0"/>
              </a:spcAft>
              <a:buNone/>
            </a:pPr>
            <a:endParaRPr sz="1200">
              <a:solidFill>
                <a:schemeClr val="accent2"/>
              </a:solidFill>
              <a:latin typeface="Calibri"/>
              <a:ea typeface="Calibri"/>
              <a:cs typeface="Calibri"/>
              <a:sym typeface="Calibri"/>
            </a:endParaRPr>
          </a:p>
          <a:p>
            <a:pPr marL="0" lvl="0" indent="0" algn="just" rtl="0">
              <a:lnSpc>
                <a:spcPct val="163636"/>
              </a:lnSpc>
              <a:spcBef>
                <a:spcPts val="800"/>
              </a:spcBef>
              <a:spcAft>
                <a:spcPts val="0"/>
              </a:spcAft>
              <a:buNone/>
            </a:pPr>
            <a:r>
              <a:rPr lang="es" sz="1200">
                <a:solidFill>
                  <a:schemeClr val="accent2"/>
                </a:solidFill>
                <a:latin typeface="Calibri"/>
                <a:ea typeface="Calibri"/>
                <a:cs typeface="Calibri"/>
                <a:sym typeface="Calibri"/>
              </a:rPr>
              <a:t>Su familiar, si su estado lo permite, podrá disponer de:</a:t>
            </a:r>
            <a:endParaRPr sz="1200">
              <a:solidFill>
                <a:schemeClr val="accent2"/>
              </a:solidFill>
              <a:latin typeface="Calibri"/>
              <a:ea typeface="Calibri"/>
              <a:cs typeface="Calibri"/>
              <a:sym typeface="Calibri"/>
            </a:endParaRPr>
          </a:p>
          <a:p>
            <a:pPr marL="0" lvl="0" indent="457200" algn="just" rtl="0">
              <a:lnSpc>
                <a:spcPct val="150000"/>
              </a:lnSpc>
              <a:spcBef>
                <a:spcPts val="800"/>
              </a:spcBef>
              <a:spcAft>
                <a:spcPts val="0"/>
              </a:spcAft>
              <a:buNone/>
            </a:pPr>
            <a:r>
              <a:rPr lang="es" sz="1100">
                <a:solidFill>
                  <a:schemeClr val="accent2"/>
                </a:solidFill>
                <a:latin typeface="Arial"/>
                <a:ea typeface="Arial"/>
                <a:cs typeface="Arial"/>
                <a:sym typeface="Arial"/>
              </a:rPr>
              <a:t>·</a:t>
            </a:r>
            <a:r>
              <a:rPr lang="es" sz="700">
                <a:solidFill>
                  <a:schemeClr val="accent2"/>
                </a:solidFill>
                <a:latin typeface="Times New Roman"/>
                <a:ea typeface="Times New Roman"/>
                <a:cs typeface="Times New Roman"/>
                <a:sym typeface="Times New Roman"/>
              </a:rPr>
              <a:t>   </a:t>
            </a:r>
            <a:r>
              <a:rPr lang="es" sz="1100">
                <a:solidFill>
                  <a:schemeClr val="accent2"/>
                </a:solidFill>
                <a:latin typeface="Calibri"/>
                <a:ea typeface="Calibri"/>
                <a:cs typeface="Calibri"/>
                <a:sym typeface="Calibri"/>
              </a:rPr>
              <a:t>Teléfono móvil y cargador.</a:t>
            </a:r>
            <a:endParaRPr sz="1100">
              <a:solidFill>
                <a:schemeClr val="accent2"/>
              </a:solidFill>
              <a:latin typeface="Calibri"/>
              <a:ea typeface="Calibri"/>
              <a:cs typeface="Calibri"/>
              <a:sym typeface="Calibri"/>
            </a:endParaRPr>
          </a:p>
          <a:p>
            <a:pPr marL="0" lvl="0" indent="457200" algn="just" rtl="0">
              <a:lnSpc>
                <a:spcPct val="150000"/>
              </a:lnSpc>
              <a:spcBef>
                <a:spcPts val="0"/>
              </a:spcBef>
              <a:spcAft>
                <a:spcPts val="0"/>
              </a:spcAft>
              <a:buNone/>
            </a:pPr>
            <a:r>
              <a:rPr lang="es" sz="1100">
                <a:solidFill>
                  <a:schemeClr val="accent2"/>
                </a:solidFill>
                <a:latin typeface="Arial"/>
                <a:ea typeface="Arial"/>
                <a:cs typeface="Arial"/>
                <a:sym typeface="Arial"/>
              </a:rPr>
              <a:t>·</a:t>
            </a:r>
            <a:r>
              <a:rPr lang="es" sz="700">
                <a:solidFill>
                  <a:schemeClr val="accent2"/>
                </a:solidFill>
                <a:latin typeface="Times New Roman"/>
                <a:ea typeface="Times New Roman"/>
                <a:cs typeface="Times New Roman"/>
                <a:sym typeface="Times New Roman"/>
              </a:rPr>
              <a:t>  </a:t>
            </a:r>
            <a:r>
              <a:rPr lang="es" sz="1100">
                <a:solidFill>
                  <a:schemeClr val="accent2"/>
                </a:solidFill>
                <a:latin typeface="Calibri"/>
                <a:ea typeface="Calibri"/>
                <a:cs typeface="Calibri"/>
                <a:sym typeface="Calibri"/>
              </a:rPr>
              <a:t>Gafas, audífonos, … en caso de necesitarlo.</a:t>
            </a:r>
            <a:endParaRPr sz="1100">
              <a:solidFill>
                <a:schemeClr val="accent2"/>
              </a:solidFill>
              <a:latin typeface="Calibri"/>
              <a:ea typeface="Calibri"/>
              <a:cs typeface="Calibri"/>
              <a:sym typeface="Calibri"/>
            </a:endParaRPr>
          </a:p>
          <a:p>
            <a:pPr marL="457200" lvl="0" indent="0" algn="just" rtl="0">
              <a:lnSpc>
                <a:spcPct val="150000"/>
              </a:lnSpc>
              <a:spcBef>
                <a:spcPts val="0"/>
              </a:spcBef>
              <a:spcAft>
                <a:spcPts val="0"/>
              </a:spcAft>
              <a:buNone/>
            </a:pPr>
            <a:r>
              <a:rPr lang="es" sz="1100">
                <a:solidFill>
                  <a:schemeClr val="accent2"/>
                </a:solidFill>
                <a:latin typeface="Arial"/>
                <a:ea typeface="Arial"/>
                <a:cs typeface="Arial"/>
                <a:sym typeface="Arial"/>
              </a:rPr>
              <a:t>·</a:t>
            </a:r>
            <a:r>
              <a:rPr lang="es" sz="700">
                <a:solidFill>
                  <a:schemeClr val="accent2"/>
                </a:solidFill>
                <a:latin typeface="Times New Roman"/>
                <a:ea typeface="Times New Roman"/>
                <a:cs typeface="Times New Roman"/>
                <a:sym typeface="Times New Roman"/>
              </a:rPr>
              <a:t> </a:t>
            </a:r>
            <a:r>
              <a:rPr lang="es" sz="1100">
                <a:solidFill>
                  <a:schemeClr val="accent2"/>
                </a:solidFill>
                <a:latin typeface="Calibri"/>
                <a:ea typeface="Calibri"/>
                <a:cs typeface="Calibri"/>
                <a:sym typeface="Calibri"/>
              </a:rPr>
              <a:t>Material para el entretenimiento, incluyendo dispositivos electrónicos: libros, pasatiempos, tablets, auriculares, …</a:t>
            </a:r>
            <a:endParaRPr sz="1100">
              <a:solidFill>
                <a:schemeClr val="accent2"/>
              </a:solidFill>
              <a:latin typeface="Calibri"/>
              <a:ea typeface="Calibri"/>
              <a:cs typeface="Calibri"/>
              <a:sym typeface="Calibri"/>
            </a:endParaRPr>
          </a:p>
          <a:p>
            <a:pPr marL="901700" lvl="0" indent="0" algn="just" rtl="0">
              <a:lnSpc>
                <a:spcPct val="163636"/>
              </a:lnSpc>
              <a:spcBef>
                <a:spcPts val="0"/>
              </a:spcBef>
              <a:spcAft>
                <a:spcPts val="0"/>
              </a:spcAft>
              <a:buNone/>
            </a:pPr>
            <a:r>
              <a:rPr lang="es" sz="1200">
                <a:solidFill>
                  <a:schemeClr val="accent2"/>
                </a:solidFill>
                <a:latin typeface="Calibri"/>
                <a:ea typeface="Calibri"/>
                <a:cs typeface="Calibri"/>
                <a:sym typeface="Calibri"/>
              </a:rPr>
              <a:t> </a:t>
            </a:r>
            <a:endParaRPr sz="1200">
              <a:solidFill>
                <a:schemeClr val="accent2"/>
              </a:solidFill>
              <a:latin typeface="Calibri"/>
              <a:ea typeface="Calibri"/>
              <a:cs typeface="Calibri"/>
              <a:sym typeface="Calibri"/>
            </a:endParaRPr>
          </a:p>
          <a:p>
            <a:pPr marL="0" lvl="0" indent="0" algn="just" rtl="0">
              <a:lnSpc>
                <a:spcPct val="163636"/>
              </a:lnSpc>
              <a:spcBef>
                <a:spcPts val="0"/>
              </a:spcBef>
              <a:spcAft>
                <a:spcPts val="0"/>
              </a:spcAft>
              <a:buNone/>
            </a:pPr>
            <a:r>
              <a:rPr lang="es" sz="1200">
                <a:solidFill>
                  <a:schemeClr val="accent2"/>
                </a:solidFill>
                <a:latin typeface="Calibri"/>
                <a:ea typeface="Calibri"/>
                <a:cs typeface="Calibri"/>
                <a:sym typeface="Calibri"/>
              </a:rPr>
              <a:t>Todos los boxes están dotados de TV y conexión wifi, consulten con el personal si lo necesitan.</a:t>
            </a:r>
            <a:endParaRPr sz="1200">
              <a:solidFill>
                <a:schemeClr val="accent2"/>
              </a:solidFill>
              <a:latin typeface="Calibri"/>
              <a:ea typeface="Calibri"/>
              <a:cs typeface="Calibri"/>
              <a:sym typeface="Calibri"/>
            </a:endParaRPr>
          </a:p>
          <a:p>
            <a:pPr marL="0" lvl="0" indent="0" algn="l" rtl="0">
              <a:spcBef>
                <a:spcPts val="0"/>
              </a:spcBef>
              <a:spcAft>
                <a:spcPts val="1200"/>
              </a:spcAft>
              <a:buNone/>
            </a:pPr>
            <a:endParaRPr/>
          </a:p>
        </p:txBody>
      </p:sp>
      <p:sp>
        <p:nvSpPr>
          <p:cNvPr id="167" name="Google Shape;167;p22"/>
          <p:cNvSpPr txBox="1"/>
          <p:nvPr/>
        </p:nvSpPr>
        <p:spPr>
          <a:xfrm>
            <a:off x="7027500" y="4835700"/>
            <a:ext cx="2116500" cy="307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sz="800">
                <a:solidFill>
                  <a:schemeClr val="dk1"/>
                </a:solidFill>
                <a:latin typeface="Calibri"/>
                <a:ea typeface="Calibri"/>
                <a:cs typeface="Calibri"/>
                <a:sym typeface="Calibri"/>
              </a:rPr>
              <a:t>Hospital Universitario de Sant Joan d’Alacant</a:t>
            </a:r>
            <a:endParaRPr sz="800">
              <a:solidFill>
                <a:schemeClr val="dk1"/>
              </a:solidFill>
              <a:latin typeface="Roboto"/>
              <a:ea typeface="Roboto"/>
              <a:cs typeface="Roboto"/>
              <a:sym typeface="Roboto"/>
            </a:endParaRPr>
          </a:p>
        </p:txBody>
      </p:sp>
      <p:sp>
        <p:nvSpPr>
          <p:cNvPr id="168" name="Google Shape;168;p22"/>
          <p:cNvSpPr txBox="1">
            <a:spLocks noGrp="1"/>
          </p:cNvSpPr>
          <p:nvPr>
            <p:ph type="title"/>
          </p:nvPr>
        </p:nvSpPr>
        <p:spPr>
          <a:xfrm>
            <a:off x="4572000" y="445025"/>
            <a:ext cx="4260300" cy="572700"/>
          </a:xfrm>
          <a:prstGeom prst="rect">
            <a:avLst/>
          </a:prstGeom>
        </p:spPr>
        <p:txBody>
          <a:bodyPr spcFirstLastPara="1" wrap="square" lIns="91425" tIns="91425" rIns="91425" bIns="91425" anchor="t" anchorCtr="0">
            <a:normAutofit fontScale="90000"/>
          </a:bodyPr>
          <a:lstStyle/>
          <a:p>
            <a:pPr marL="0" lvl="0" indent="444500" algn="ctr" rtl="0">
              <a:lnSpc>
                <a:spcPct val="163636"/>
              </a:lnSpc>
              <a:spcBef>
                <a:spcPts val="0"/>
              </a:spcBef>
              <a:spcAft>
                <a:spcPts val="0"/>
              </a:spcAft>
              <a:buNone/>
            </a:pPr>
            <a:r>
              <a:rPr lang="es" sz="2100" b="1">
                <a:solidFill>
                  <a:srgbClr val="FFFFFF"/>
                </a:solidFill>
                <a:latin typeface="Calibri"/>
                <a:ea typeface="Calibri"/>
                <a:cs typeface="Calibri"/>
                <a:sym typeface="Calibri"/>
              </a:rPr>
              <a:t>TRASLADOS Y ALTA</a:t>
            </a:r>
            <a:endParaRPr sz="2100" b="1">
              <a:solidFill>
                <a:srgbClr val="FFFFFF"/>
              </a:solidFill>
              <a:latin typeface="Calibri"/>
              <a:ea typeface="Calibri"/>
              <a:cs typeface="Calibri"/>
              <a:sym typeface="Calibri"/>
            </a:endParaRPr>
          </a:p>
          <a:p>
            <a:pPr marL="0" lvl="0" indent="0" algn="l" rtl="0">
              <a:spcBef>
                <a:spcPts val="800"/>
              </a:spcBef>
              <a:spcAft>
                <a:spcPts val="0"/>
              </a:spcAft>
              <a:buNone/>
            </a:pPr>
            <a:endParaRPr sz="2100" b="1">
              <a:solidFill>
                <a:srgbClr val="FFFFFF"/>
              </a:solidFill>
              <a:latin typeface="Calibri"/>
              <a:ea typeface="Calibri"/>
              <a:cs typeface="Calibri"/>
              <a:sym typeface="Calibri"/>
            </a:endParaRPr>
          </a:p>
        </p:txBody>
      </p:sp>
      <p:sp>
        <p:nvSpPr>
          <p:cNvPr id="169" name="Google Shape;169;p22"/>
          <p:cNvSpPr txBox="1"/>
          <p:nvPr/>
        </p:nvSpPr>
        <p:spPr>
          <a:xfrm>
            <a:off x="4894729" y="806824"/>
            <a:ext cx="3835046" cy="3854230"/>
          </a:xfrm>
          <a:prstGeom prst="rect">
            <a:avLst/>
          </a:prstGeom>
          <a:noFill/>
          <a:ln>
            <a:noFill/>
          </a:ln>
        </p:spPr>
        <p:txBody>
          <a:bodyPr spcFirstLastPara="1" wrap="square" lIns="91425" tIns="91425" rIns="91425" bIns="91425" anchor="t" anchorCtr="0">
            <a:spAutoFit/>
          </a:bodyPr>
          <a:lstStyle/>
          <a:p>
            <a:pPr marL="0" lvl="0" indent="0" algn="just" rtl="0">
              <a:lnSpc>
                <a:spcPct val="163636"/>
              </a:lnSpc>
              <a:spcBef>
                <a:spcPts val="1200"/>
              </a:spcBef>
              <a:spcAft>
                <a:spcPts val="0"/>
              </a:spcAft>
              <a:buNone/>
            </a:pPr>
            <a:endParaRPr sz="1100" dirty="0">
              <a:solidFill>
                <a:schemeClr val="accent2"/>
              </a:solidFill>
              <a:latin typeface="Calibri"/>
              <a:ea typeface="Calibri"/>
              <a:cs typeface="Calibri"/>
              <a:sym typeface="Calibri"/>
            </a:endParaRPr>
          </a:p>
          <a:p>
            <a:pPr marL="0" lvl="0" indent="0" algn="just" rtl="0">
              <a:lnSpc>
                <a:spcPct val="163636"/>
              </a:lnSpc>
              <a:spcBef>
                <a:spcPts val="1200"/>
              </a:spcBef>
              <a:spcAft>
                <a:spcPts val="0"/>
              </a:spcAft>
              <a:buNone/>
            </a:pPr>
            <a:r>
              <a:rPr lang="es" sz="1100" dirty="0">
                <a:solidFill>
                  <a:schemeClr val="accent2"/>
                </a:solidFill>
                <a:latin typeface="Calibri"/>
                <a:ea typeface="Calibri"/>
                <a:cs typeface="Calibri"/>
                <a:sym typeface="Calibri"/>
              </a:rPr>
              <a:t>Durante la estancia en la UCI, su familiar podrá ser trasladado, tanto dentro como fuera del hospital, para la realización de pruebas diagnósticas o intervenciones quirúrgicas. En estos casos, serán informados tan pronto como la situación lo permita.</a:t>
            </a:r>
            <a:endParaRPr sz="1100" dirty="0">
              <a:solidFill>
                <a:schemeClr val="accent2"/>
              </a:solidFill>
              <a:latin typeface="Calibri"/>
              <a:ea typeface="Calibri"/>
              <a:cs typeface="Calibri"/>
              <a:sym typeface="Calibri"/>
            </a:endParaRPr>
          </a:p>
          <a:p>
            <a:pPr marL="0" lvl="0" indent="0" algn="just" rtl="0">
              <a:lnSpc>
                <a:spcPct val="163636"/>
              </a:lnSpc>
              <a:spcBef>
                <a:spcPts val="1200"/>
              </a:spcBef>
              <a:spcAft>
                <a:spcPts val="1200"/>
              </a:spcAft>
              <a:buNone/>
            </a:pPr>
            <a:r>
              <a:rPr lang="es" sz="1100" dirty="0">
                <a:solidFill>
                  <a:schemeClr val="accent2"/>
                </a:solidFill>
                <a:latin typeface="Calibri"/>
                <a:ea typeface="Calibri"/>
                <a:cs typeface="Calibri"/>
                <a:sym typeface="Calibri"/>
              </a:rPr>
              <a:t>Cuando la situación médica se haya estabilizado y su familiar ya no precise cuidados intensivos, será dado de alta a planta. Ese mismo día, nos pondremos en contacto con ustedes por vía telefónica para confirmar el alta y facilitarles la hora aproximada y el número de habitación de destino.</a:t>
            </a:r>
            <a:endParaRPr sz="1100" dirty="0">
              <a:solidFill>
                <a:schemeClr val="accent2"/>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2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444500" algn="ctr" rtl="0">
              <a:lnSpc>
                <a:spcPct val="163636"/>
              </a:lnSpc>
              <a:spcBef>
                <a:spcPts val="0"/>
              </a:spcBef>
              <a:spcAft>
                <a:spcPts val="0"/>
              </a:spcAft>
              <a:buNone/>
            </a:pPr>
            <a:r>
              <a:rPr lang="es" sz="2100" b="1">
                <a:solidFill>
                  <a:srgbClr val="FFFFFF"/>
                </a:solidFill>
                <a:latin typeface="Calibri"/>
                <a:ea typeface="Calibri"/>
                <a:cs typeface="Calibri"/>
                <a:sym typeface="Calibri"/>
              </a:rPr>
              <a:t>RECURSOS Y ESPACIOS DISPONIBLES</a:t>
            </a:r>
            <a:endParaRPr sz="1100" b="1">
              <a:latin typeface="Calibri"/>
              <a:ea typeface="Calibri"/>
              <a:cs typeface="Calibri"/>
              <a:sym typeface="Calibri"/>
            </a:endParaRPr>
          </a:p>
          <a:p>
            <a:pPr marL="0" lvl="0" indent="444500" algn="ctr" rtl="0">
              <a:lnSpc>
                <a:spcPct val="163636"/>
              </a:lnSpc>
              <a:spcBef>
                <a:spcPts val="800"/>
              </a:spcBef>
              <a:spcAft>
                <a:spcPts val="0"/>
              </a:spcAft>
              <a:buNone/>
            </a:pPr>
            <a:endParaRPr sz="2100" b="1">
              <a:solidFill>
                <a:srgbClr val="FFFFFF"/>
              </a:solidFill>
              <a:latin typeface="Calibri"/>
              <a:ea typeface="Calibri"/>
              <a:cs typeface="Calibri"/>
              <a:sym typeface="Calibri"/>
            </a:endParaRPr>
          </a:p>
          <a:p>
            <a:pPr marL="0" lvl="0" indent="0" algn="l" rtl="0">
              <a:spcBef>
                <a:spcPts val="800"/>
              </a:spcBef>
              <a:spcAft>
                <a:spcPts val="0"/>
              </a:spcAft>
              <a:buNone/>
            </a:pPr>
            <a:endParaRPr sz="2100" b="1">
              <a:solidFill>
                <a:srgbClr val="FFFFFF"/>
              </a:solidFill>
              <a:latin typeface="Calibri"/>
              <a:ea typeface="Calibri"/>
              <a:cs typeface="Calibri"/>
              <a:sym typeface="Calibri"/>
            </a:endParaRPr>
          </a:p>
        </p:txBody>
      </p:sp>
      <p:pic>
        <p:nvPicPr>
          <p:cNvPr id="175" name="Google Shape;175;p23" descr="image.png"/>
          <p:cNvPicPr preferRelativeResize="0"/>
          <p:nvPr/>
        </p:nvPicPr>
        <p:blipFill rotWithShape="1">
          <a:blip r:embed="rId3">
            <a:alphaModFix/>
          </a:blip>
          <a:srcRect/>
          <a:stretch/>
        </p:blipFill>
        <p:spPr>
          <a:xfrm>
            <a:off x="432125" y="1421394"/>
            <a:ext cx="2619580" cy="3349850"/>
          </a:xfrm>
          <a:prstGeom prst="rect">
            <a:avLst/>
          </a:prstGeom>
          <a:noFill/>
          <a:ln>
            <a:noFill/>
          </a:ln>
        </p:spPr>
      </p:pic>
      <p:pic>
        <p:nvPicPr>
          <p:cNvPr id="176" name="Google Shape;176;p23" descr="image.png"/>
          <p:cNvPicPr preferRelativeResize="0"/>
          <p:nvPr/>
        </p:nvPicPr>
        <p:blipFill rotWithShape="1">
          <a:blip r:embed="rId4">
            <a:alphaModFix/>
          </a:blip>
          <a:srcRect/>
          <a:stretch/>
        </p:blipFill>
        <p:spPr>
          <a:xfrm>
            <a:off x="3262210" y="1421394"/>
            <a:ext cx="2619580" cy="3349850"/>
          </a:xfrm>
          <a:prstGeom prst="rect">
            <a:avLst/>
          </a:prstGeom>
          <a:noFill/>
          <a:ln>
            <a:noFill/>
          </a:ln>
        </p:spPr>
      </p:pic>
      <p:pic>
        <p:nvPicPr>
          <p:cNvPr id="177" name="Google Shape;177;p23" descr="image.png"/>
          <p:cNvPicPr preferRelativeResize="0"/>
          <p:nvPr/>
        </p:nvPicPr>
        <p:blipFill rotWithShape="1">
          <a:blip r:embed="rId5">
            <a:alphaModFix/>
          </a:blip>
          <a:srcRect/>
          <a:stretch/>
        </p:blipFill>
        <p:spPr>
          <a:xfrm>
            <a:off x="6092295" y="1421394"/>
            <a:ext cx="2619580" cy="3349850"/>
          </a:xfrm>
          <a:prstGeom prst="rect">
            <a:avLst/>
          </a:prstGeom>
          <a:noFill/>
          <a:ln>
            <a:noFill/>
          </a:ln>
        </p:spPr>
      </p:pic>
      <p:sp>
        <p:nvSpPr>
          <p:cNvPr id="178" name="Google Shape;178;p23"/>
          <p:cNvSpPr txBox="1"/>
          <p:nvPr/>
        </p:nvSpPr>
        <p:spPr>
          <a:xfrm>
            <a:off x="1141394" y="2038881"/>
            <a:ext cx="1200900" cy="20400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s" sz="1326" b="1" i="0" u="none" strike="noStrike" cap="none">
                <a:solidFill>
                  <a:srgbClr val="1E3A5F"/>
                </a:solidFill>
                <a:latin typeface="Poppins"/>
                <a:ea typeface="Poppins"/>
                <a:cs typeface="Poppins"/>
                <a:sym typeface="Poppins"/>
              </a:rPr>
              <a:t>Justificantes</a:t>
            </a:r>
            <a:endParaRPr sz="1031"/>
          </a:p>
        </p:txBody>
      </p:sp>
      <p:sp>
        <p:nvSpPr>
          <p:cNvPr id="179" name="Google Shape;179;p23"/>
          <p:cNvSpPr txBox="1"/>
          <p:nvPr/>
        </p:nvSpPr>
        <p:spPr>
          <a:xfrm>
            <a:off x="614563" y="2473925"/>
            <a:ext cx="2254800" cy="2463600"/>
          </a:xfrm>
          <a:prstGeom prst="rect">
            <a:avLst/>
          </a:prstGeom>
          <a:noFill/>
          <a:ln>
            <a:noFill/>
          </a:ln>
        </p:spPr>
        <p:txBody>
          <a:bodyPr spcFirstLastPara="1" wrap="square" lIns="0" tIns="0" rIns="0" bIns="0" anchor="t" anchorCtr="0">
            <a:spAutoFit/>
          </a:bodyPr>
          <a:lstStyle/>
          <a:p>
            <a:pPr marL="0" lvl="0" indent="0" algn="just" rtl="0">
              <a:lnSpc>
                <a:spcPct val="163636"/>
              </a:lnSpc>
              <a:spcBef>
                <a:spcPts val="0"/>
              </a:spcBef>
              <a:spcAft>
                <a:spcPts val="0"/>
              </a:spcAft>
              <a:buNone/>
            </a:pPr>
            <a:r>
              <a:rPr lang="es" sz="1100">
                <a:solidFill>
                  <a:schemeClr val="accent2"/>
                </a:solidFill>
                <a:latin typeface="Calibri"/>
                <a:ea typeface="Calibri"/>
                <a:cs typeface="Calibri"/>
                <a:sym typeface="Calibri"/>
              </a:rPr>
              <a:t>Si precisan de justificante de ingreso de su familiar puede solicitarlo en el servicio de admisión, en la planta baja zona centro, en horario de 8.15-14.45 horas. En caso de necesitar su familiar parte de baja médica deberán solicitárselo al facultativo durante la visita de mediodía.</a:t>
            </a:r>
            <a:endParaRPr sz="1100">
              <a:solidFill>
                <a:schemeClr val="accent2"/>
              </a:solidFill>
              <a:latin typeface="Calibri"/>
              <a:ea typeface="Calibri"/>
              <a:cs typeface="Calibri"/>
              <a:sym typeface="Calibri"/>
            </a:endParaRPr>
          </a:p>
          <a:p>
            <a:pPr marL="0" marR="0" lvl="0" indent="0" algn="ctr" rtl="0">
              <a:lnSpc>
                <a:spcPct val="144941"/>
              </a:lnSpc>
              <a:spcBef>
                <a:spcPts val="800"/>
              </a:spcBef>
              <a:spcAft>
                <a:spcPts val="0"/>
              </a:spcAft>
              <a:buNone/>
            </a:pPr>
            <a:endParaRPr sz="939">
              <a:solidFill>
                <a:srgbClr val="334155"/>
              </a:solidFill>
              <a:latin typeface="Lato"/>
              <a:ea typeface="Lato"/>
              <a:cs typeface="Lato"/>
              <a:sym typeface="Lato"/>
            </a:endParaRPr>
          </a:p>
        </p:txBody>
      </p:sp>
      <p:sp>
        <p:nvSpPr>
          <p:cNvPr id="180" name="Google Shape;180;p23"/>
          <p:cNvSpPr txBox="1"/>
          <p:nvPr/>
        </p:nvSpPr>
        <p:spPr>
          <a:xfrm>
            <a:off x="4129885" y="2038881"/>
            <a:ext cx="884100" cy="20400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s" sz="1326" b="1" i="0" u="none" strike="noStrike" cap="none">
                <a:solidFill>
                  <a:srgbClr val="1E3A5F"/>
                </a:solidFill>
                <a:latin typeface="Poppins"/>
                <a:ea typeface="Poppins"/>
                <a:cs typeface="Poppins"/>
                <a:sym typeface="Poppins"/>
              </a:rPr>
              <a:t>Cafetería</a:t>
            </a:r>
            <a:endParaRPr sz="1031"/>
          </a:p>
        </p:txBody>
      </p:sp>
      <p:sp>
        <p:nvSpPr>
          <p:cNvPr id="181" name="Google Shape;181;p23"/>
          <p:cNvSpPr txBox="1"/>
          <p:nvPr/>
        </p:nvSpPr>
        <p:spPr>
          <a:xfrm>
            <a:off x="3444648" y="2473925"/>
            <a:ext cx="2254800" cy="2186700"/>
          </a:xfrm>
          <a:prstGeom prst="rect">
            <a:avLst/>
          </a:prstGeom>
          <a:noFill/>
          <a:ln>
            <a:noFill/>
          </a:ln>
        </p:spPr>
        <p:txBody>
          <a:bodyPr spcFirstLastPara="1" wrap="square" lIns="0" tIns="0" rIns="0" bIns="0" anchor="t" anchorCtr="0">
            <a:spAutoFit/>
          </a:bodyPr>
          <a:lstStyle/>
          <a:p>
            <a:pPr marL="0" lvl="0" indent="0" algn="just" rtl="0">
              <a:lnSpc>
                <a:spcPct val="163636"/>
              </a:lnSpc>
              <a:spcBef>
                <a:spcPts val="0"/>
              </a:spcBef>
              <a:spcAft>
                <a:spcPts val="0"/>
              </a:spcAft>
              <a:buNone/>
            </a:pPr>
            <a:r>
              <a:rPr lang="es" sz="1100">
                <a:solidFill>
                  <a:schemeClr val="accent2"/>
                </a:solidFill>
                <a:highlight>
                  <a:srgbClr val="FFFFFF"/>
                </a:highlight>
                <a:latin typeface="Calibri"/>
                <a:ea typeface="Calibri"/>
                <a:cs typeface="Calibri"/>
                <a:sym typeface="Calibri"/>
              </a:rPr>
              <a:t>La cafetería, situada en la planta baja zona norte, está disponible en horario de 7.30-22.30 horas. Hay máquinas expendedoras de comida y bebida en varias zonas del hospital, incluida la sala de espera de familiares de nuestro servicio.</a:t>
            </a:r>
            <a:endParaRPr sz="1100">
              <a:solidFill>
                <a:schemeClr val="accent2"/>
              </a:solidFill>
              <a:highlight>
                <a:srgbClr val="FFFFFF"/>
              </a:highlight>
              <a:latin typeface="Calibri"/>
              <a:ea typeface="Calibri"/>
              <a:cs typeface="Calibri"/>
              <a:sym typeface="Calibri"/>
            </a:endParaRPr>
          </a:p>
          <a:p>
            <a:pPr marL="0" marR="0" lvl="0" indent="0" algn="ctr" rtl="0">
              <a:lnSpc>
                <a:spcPct val="144941"/>
              </a:lnSpc>
              <a:spcBef>
                <a:spcPts val="800"/>
              </a:spcBef>
              <a:spcAft>
                <a:spcPts val="0"/>
              </a:spcAft>
              <a:buNone/>
            </a:pPr>
            <a:endParaRPr sz="939">
              <a:solidFill>
                <a:srgbClr val="334155"/>
              </a:solidFill>
              <a:latin typeface="Lato"/>
              <a:ea typeface="Lato"/>
              <a:cs typeface="Lato"/>
              <a:sym typeface="Lato"/>
            </a:endParaRPr>
          </a:p>
        </p:txBody>
      </p:sp>
      <p:sp>
        <p:nvSpPr>
          <p:cNvPr id="182" name="Google Shape;182;p23"/>
          <p:cNvSpPr txBox="1"/>
          <p:nvPr/>
        </p:nvSpPr>
        <p:spPr>
          <a:xfrm>
            <a:off x="6617373" y="2038881"/>
            <a:ext cx="1569300" cy="20400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s" sz="1326" b="1" i="0" u="none" strike="noStrike" cap="none">
                <a:solidFill>
                  <a:srgbClr val="1E3A5F"/>
                </a:solidFill>
                <a:latin typeface="Poppins"/>
                <a:ea typeface="Poppins"/>
                <a:cs typeface="Poppins"/>
                <a:sym typeface="Poppins"/>
              </a:rPr>
              <a:t>Servicio religioso</a:t>
            </a:r>
            <a:endParaRPr sz="1031"/>
          </a:p>
        </p:txBody>
      </p:sp>
      <p:sp>
        <p:nvSpPr>
          <p:cNvPr id="183" name="Google Shape;183;p23"/>
          <p:cNvSpPr txBox="1"/>
          <p:nvPr/>
        </p:nvSpPr>
        <p:spPr>
          <a:xfrm>
            <a:off x="6274733" y="2473925"/>
            <a:ext cx="2254800" cy="1909500"/>
          </a:xfrm>
          <a:prstGeom prst="rect">
            <a:avLst/>
          </a:prstGeom>
          <a:noFill/>
          <a:ln>
            <a:noFill/>
          </a:ln>
        </p:spPr>
        <p:txBody>
          <a:bodyPr spcFirstLastPara="1" wrap="square" lIns="0" tIns="0" rIns="0" bIns="0" anchor="t" anchorCtr="0">
            <a:spAutoFit/>
          </a:bodyPr>
          <a:lstStyle/>
          <a:p>
            <a:pPr marL="0" lvl="0" indent="0" algn="just" rtl="0">
              <a:lnSpc>
                <a:spcPct val="163636"/>
              </a:lnSpc>
              <a:spcBef>
                <a:spcPts val="0"/>
              </a:spcBef>
              <a:spcAft>
                <a:spcPts val="0"/>
              </a:spcAft>
              <a:buNone/>
            </a:pPr>
            <a:r>
              <a:rPr lang="es" sz="1100">
                <a:solidFill>
                  <a:schemeClr val="accent2"/>
                </a:solidFill>
                <a:latin typeface="Calibri"/>
                <a:ea typeface="Calibri"/>
                <a:cs typeface="Calibri"/>
                <a:sym typeface="Calibri"/>
              </a:rPr>
              <a:t>Nuestro hospital cuenta con una capilla católica, que se encuentra en la planta baja, justo al lado de la cafetería, entrando por la puerta principal del hospital</a:t>
            </a:r>
            <a:r>
              <a:rPr lang="es" sz="1100">
                <a:solidFill>
                  <a:schemeClr val="accent2"/>
                </a:solidFill>
                <a:highlight>
                  <a:srgbClr val="FFFFFF"/>
                </a:highlight>
                <a:latin typeface="Calibri"/>
                <a:ea typeface="Calibri"/>
                <a:cs typeface="Calibri"/>
                <a:sym typeface="Calibri"/>
              </a:rPr>
              <a:t>. Si requiere atención espiritual comuníquenlo para poder ayudarles.</a:t>
            </a:r>
            <a:endParaRPr sz="1100">
              <a:solidFill>
                <a:schemeClr val="accent2"/>
              </a:solidFill>
              <a:highlight>
                <a:srgbClr val="FFFFFF"/>
              </a:highlight>
              <a:latin typeface="Calibri"/>
              <a:ea typeface="Calibri"/>
              <a:cs typeface="Calibri"/>
              <a:sym typeface="Calibri"/>
            </a:endParaRPr>
          </a:p>
          <a:p>
            <a:pPr marL="0" marR="0" lvl="0" indent="0" algn="ctr" rtl="0">
              <a:lnSpc>
                <a:spcPct val="144941"/>
              </a:lnSpc>
              <a:spcBef>
                <a:spcPts val="800"/>
              </a:spcBef>
              <a:spcAft>
                <a:spcPts val="0"/>
              </a:spcAft>
              <a:buNone/>
            </a:pPr>
            <a:endParaRPr sz="939">
              <a:solidFill>
                <a:srgbClr val="334155"/>
              </a:solidFill>
              <a:latin typeface="Lato"/>
              <a:ea typeface="Lato"/>
              <a:cs typeface="Lato"/>
              <a:sym typeface="Lato"/>
            </a:endParaRPr>
          </a:p>
        </p:txBody>
      </p:sp>
      <p:pic>
        <p:nvPicPr>
          <p:cNvPr id="184" name="Google Shape;184;p23" descr="image.png"/>
          <p:cNvPicPr preferRelativeResize="0"/>
          <p:nvPr/>
        </p:nvPicPr>
        <p:blipFill rotWithShape="1">
          <a:blip r:embed="rId6">
            <a:alphaModFix/>
          </a:blip>
          <a:srcRect/>
          <a:stretch/>
        </p:blipFill>
        <p:spPr>
          <a:xfrm>
            <a:off x="1636607" y="1617869"/>
            <a:ext cx="210505" cy="280674"/>
          </a:xfrm>
          <a:prstGeom prst="rect">
            <a:avLst/>
          </a:prstGeom>
          <a:noFill/>
          <a:ln>
            <a:noFill/>
          </a:ln>
        </p:spPr>
      </p:pic>
      <p:pic>
        <p:nvPicPr>
          <p:cNvPr id="185" name="Google Shape;185;p23" descr="image.png"/>
          <p:cNvPicPr preferRelativeResize="0"/>
          <p:nvPr/>
        </p:nvPicPr>
        <p:blipFill rotWithShape="1">
          <a:blip r:embed="rId7">
            <a:alphaModFix/>
          </a:blip>
          <a:srcRect/>
          <a:stretch/>
        </p:blipFill>
        <p:spPr>
          <a:xfrm>
            <a:off x="4396525" y="1617869"/>
            <a:ext cx="350842" cy="280674"/>
          </a:xfrm>
          <a:prstGeom prst="rect">
            <a:avLst/>
          </a:prstGeom>
          <a:noFill/>
          <a:ln>
            <a:noFill/>
          </a:ln>
        </p:spPr>
      </p:pic>
      <p:pic>
        <p:nvPicPr>
          <p:cNvPr id="186" name="Google Shape;186;p23" descr="image.png"/>
          <p:cNvPicPr preferRelativeResize="0"/>
          <p:nvPr/>
        </p:nvPicPr>
        <p:blipFill rotWithShape="1">
          <a:blip r:embed="rId8">
            <a:alphaModFix/>
          </a:blip>
          <a:srcRect/>
          <a:stretch/>
        </p:blipFill>
        <p:spPr>
          <a:xfrm>
            <a:off x="7226610" y="1617869"/>
            <a:ext cx="350841" cy="280674"/>
          </a:xfrm>
          <a:prstGeom prst="rect">
            <a:avLst/>
          </a:prstGeom>
          <a:noFill/>
          <a:ln>
            <a:noFill/>
          </a:ln>
        </p:spPr>
      </p:pic>
      <p:sp>
        <p:nvSpPr>
          <p:cNvPr id="187" name="Google Shape;187;p23"/>
          <p:cNvSpPr txBox="1"/>
          <p:nvPr/>
        </p:nvSpPr>
        <p:spPr>
          <a:xfrm>
            <a:off x="7027500" y="4835700"/>
            <a:ext cx="2116500" cy="307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sz="800">
                <a:solidFill>
                  <a:schemeClr val="dk1"/>
                </a:solidFill>
                <a:latin typeface="Calibri"/>
                <a:ea typeface="Calibri"/>
                <a:cs typeface="Calibri"/>
                <a:sym typeface="Calibri"/>
              </a:rPr>
              <a:t>Hospital Universitario de Sant Joan d’Alacant</a:t>
            </a:r>
            <a:endParaRPr sz="800">
              <a:solidFill>
                <a:schemeClr val="dk1"/>
              </a:solidFill>
              <a:latin typeface="Roboto"/>
              <a:ea typeface="Roboto"/>
              <a:cs typeface="Roboto"/>
              <a:sym typeface="Roboto"/>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pic>
        <p:nvPicPr>
          <p:cNvPr id="192" name="Google Shape;192;p24" descr="image.png"/>
          <p:cNvPicPr preferRelativeResize="0"/>
          <p:nvPr/>
        </p:nvPicPr>
        <p:blipFill rotWithShape="1">
          <a:blip r:embed="rId3">
            <a:alphaModFix/>
          </a:blip>
          <a:srcRect/>
          <a:stretch/>
        </p:blipFill>
        <p:spPr>
          <a:xfrm>
            <a:off x="4772200" y="1152475"/>
            <a:ext cx="4133400" cy="3416400"/>
          </a:xfrm>
          <a:prstGeom prst="rect">
            <a:avLst/>
          </a:prstGeom>
          <a:noFill/>
          <a:ln>
            <a:noFill/>
          </a:ln>
        </p:spPr>
      </p:pic>
      <p:pic>
        <p:nvPicPr>
          <p:cNvPr id="193" name="Google Shape;193;p24" descr="image.png"/>
          <p:cNvPicPr preferRelativeResize="0"/>
          <p:nvPr/>
        </p:nvPicPr>
        <p:blipFill rotWithShape="1">
          <a:blip r:embed="rId3">
            <a:alphaModFix/>
          </a:blip>
          <a:srcRect/>
          <a:stretch/>
        </p:blipFill>
        <p:spPr>
          <a:xfrm>
            <a:off x="311700" y="1152475"/>
            <a:ext cx="4223600" cy="3416400"/>
          </a:xfrm>
          <a:prstGeom prst="rect">
            <a:avLst/>
          </a:prstGeom>
          <a:noFill/>
          <a:ln>
            <a:noFill/>
          </a:ln>
        </p:spPr>
      </p:pic>
      <p:sp>
        <p:nvSpPr>
          <p:cNvPr id="194" name="Google Shape;194;p24"/>
          <p:cNvSpPr txBox="1">
            <a:spLocks noGrp="1"/>
          </p:cNvSpPr>
          <p:nvPr>
            <p:ph type="title"/>
          </p:nvPr>
        </p:nvSpPr>
        <p:spPr>
          <a:xfrm>
            <a:off x="311700" y="445025"/>
            <a:ext cx="4053900" cy="572700"/>
          </a:xfrm>
          <a:prstGeom prst="rect">
            <a:avLst/>
          </a:prstGeom>
        </p:spPr>
        <p:txBody>
          <a:bodyPr spcFirstLastPara="1" wrap="square" lIns="91425" tIns="91425" rIns="91425" bIns="91425" anchor="t" anchorCtr="0">
            <a:normAutofit fontScale="90000"/>
          </a:bodyPr>
          <a:lstStyle/>
          <a:p>
            <a:pPr marL="0" lvl="0" indent="444500" algn="ctr" rtl="0">
              <a:lnSpc>
                <a:spcPct val="163636"/>
              </a:lnSpc>
              <a:spcBef>
                <a:spcPts val="0"/>
              </a:spcBef>
              <a:spcAft>
                <a:spcPts val="0"/>
              </a:spcAft>
              <a:buNone/>
            </a:pPr>
            <a:r>
              <a:rPr lang="es" sz="2100" b="1">
                <a:latin typeface="Calibri"/>
                <a:ea typeface="Calibri"/>
                <a:cs typeface="Calibri"/>
                <a:sym typeface="Calibri"/>
              </a:rPr>
              <a:t>INTEGRACIÓN DE LOS CUIDADOS</a:t>
            </a:r>
            <a:endParaRPr sz="2100" b="1">
              <a:latin typeface="Calibri"/>
              <a:ea typeface="Calibri"/>
              <a:cs typeface="Calibri"/>
              <a:sym typeface="Calibri"/>
            </a:endParaRPr>
          </a:p>
          <a:p>
            <a:pPr marL="0" lvl="0" indent="444500" algn="ctr" rtl="0">
              <a:lnSpc>
                <a:spcPct val="163636"/>
              </a:lnSpc>
              <a:spcBef>
                <a:spcPts val="800"/>
              </a:spcBef>
              <a:spcAft>
                <a:spcPts val="0"/>
              </a:spcAft>
              <a:buNone/>
            </a:pPr>
            <a:endParaRPr sz="2100" b="1">
              <a:solidFill>
                <a:srgbClr val="FFFFFF"/>
              </a:solidFill>
              <a:latin typeface="Calibri"/>
              <a:ea typeface="Calibri"/>
              <a:cs typeface="Calibri"/>
              <a:sym typeface="Calibri"/>
            </a:endParaRPr>
          </a:p>
          <a:p>
            <a:pPr marL="0" lvl="0" indent="0" algn="l" rtl="0">
              <a:spcBef>
                <a:spcPts val="800"/>
              </a:spcBef>
              <a:spcAft>
                <a:spcPts val="0"/>
              </a:spcAft>
              <a:buNone/>
            </a:pPr>
            <a:endParaRPr/>
          </a:p>
        </p:txBody>
      </p:sp>
      <p:sp>
        <p:nvSpPr>
          <p:cNvPr id="195" name="Google Shape;195;p24"/>
          <p:cNvSpPr txBox="1">
            <a:spLocks noGrp="1"/>
          </p:cNvSpPr>
          <p:nvPr>
            <p:ph type="body" idx="1"/>
          </p:nvPr>
        </p:nvSpPr>
        <p:spPr>
          <a:xfrm>
            <a:off x="311700" y="1152475"/>
            <a:ext cx="4133400" cy="3416400"/>
          </a:xfrm>
          <a:prstGeom prst="rect">
            <a:avLst/>
          </a:prstGeom>
        </p:spPr>
        <p:txBody>
          <a:bodyPr spcFirstLastPara="1" wrap="square" lIns="91425" tIns="91425" rIns="91425" bIns="91425" anchor="t" anchorCtr="0">
            <a:normAutofit/>
          </a:bodyPr>
          <a:lstStyle/>
          <a:p>
            <a:pPr marL="0" lvl="0" indent="0" algn="just" rtl="0">
              <a:lnSpc>
                <a:spcPct val="163636"/>
              </a:lnSpc>
              <a:spcBef>
                <a:spcPts val="0"/>
              </a:spcBef>
              <a:spcAft>
                <a:spcPts val="0"/>
              </a:spcAft>
              <a:buNone/>
            </a:pPr>
            <a:endParaRPr sz="1200">
              <a:solidFill>
                <a:schemeClr val="accent2"/>
              </a:solidFill>
              <a:latin typeface="Calibri"/>
              <a:ea typeface="Calibri"/>
              <a:cs typeface="Calibri"/>
              <a:sym typeface="Calibri"/>
            </a:endParaRPr>
          </a:p>
          <a:p>
            <a:pPr marL="0" lvl="0" indent="0" algn="just" rtl="0">
              <a:lnSpc>
                <a:spcPct val="163636"/>
              </a:lnSpc>
              <a:spcBef>
                <a:spcPts val="800"/>
              </a:spcBef>
              <a:spcAft>
                <a:spcPts val="0"/>
              </a:spcAft>
              <a:buNone/>
            </a:pPr>
            <a:r>
              <a:rPr lang="es" sz="1100">
                <a:solidFill>
                  <a:schemeClr val="accent2"/>
                </a:solidFill>
                <a:latin typeface="Calibri"/>
                <a:ea typeface="Calibri"/>
                <a:cs typeface="Calibri"/>
                <a:sym typeface="Calibri"/>
              </a:rPr>
              <a:t>Su familiar pasará por diferentes situaciones desde el ingreso en nuestra unidad. La colaboración de la familia es una fuente inmejorable para proporcionar cuidados no especializados, tales como ayuda para la alimentación, higiene y distracción. Sea cual sea el estado de consciencia de su familiar, el contacto físico siempre será beneficioso tanto para su familiar como para ustedes. Si desean participar en los cuidados de su familiar, comuníquenlo al personal para encontrar la manera más adecuada de hacerlo.</a:t>
            </a:r>
            <a:endParaRPr sz="1200">
              <a:solidFill>
                <a:schemeClr val="accent2"/>
              </a:solidFill>
              <a:latin typeface="Calibri"/>
              <a:ea typeface="Calibri"/>
              <a:cs typeface="Calibri"/>
              <a:sym typeface="Calibri"/>
            </a:endParaRPr>
          </a:p>
          <a:p>
            <a:pPr marL="0" lvl="0" indent="0" algn="l" rtl="0">
              <a:spcBef>
                <a:spcPts val="800"/>
              </a:spcBef>
              <a:spcAft>
                <a:spcPts val="1200"/>
              </a:spcAft>
              <a:buNone/>
            </a:pPr>
            <a:endParaRPr/>
          </a:p>
        </p:txBody>
      </p:sp>
      <p:sp>
        <p:nvSpPr>
          <p:cNvPr id="196" name="Google Shape;196;p24"/>
          <p:cNvSpPr txBox="1"/>
          <p:nvPr/>
        </p:nvSpPr>
        <p:spPr>
          <a:xfrm>
            <a:off x="7027500" y="4835700"/>
            <a:ext cx="2116500" cy="307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sz="800">
                <a:solidFill>
                  <a:schemeClr val="dk1"/>
                </a:solidFill>
                <a:latin typeface="Calibri"/>
                <a:ea typeface="Calibri"/>
                <a:cs typeface="Calibri"/>
                <a:sym typeface="Calibri"/>
              </a:rPr>
              <a:t>Hospital Universitario de Sant Joan d’Alacant</a:t>
            </a:r>
            <a:endParaRPr sz="800">
              <a:solidFill>
                <a:schemeClr val="dk1"/>
              </a:solidFill>
              <a:latin typeface="Roboto"/>
              <a:ea typeface="Roboto"/>
              <a:cs typeface="Roboto"/>
              <a:sym typeface="Roboto"/>
            </a:endParaRPr>
          </a:p>
        </p:txBody>
      </p:sp>
      <p:sp>
        <p:nvSpPr>
          <p:cNvPr id="197" name="Google Shape;197;p24"/>
          <p:cNvSpPr txBox="1">
            <a:spLocks noGrp="1"/>
          </p:cNvSpPr>
          <p:nvPr>
            <p:ph type="title"/>
          </p:nvPr>
        </p:nvSpPr>
        <p:spPr>
          <a:xfrm>
            <a:off x="4572000" y="445025"/>
            <a:ext cx="4260300" cy="572700"/>
          </a:xfrm>
          <a:prstGeom prst="rect">
            <a:avLst/>
          </a:prstGeom>
        </p:spPr>
        <p:txBody>
          <a:bodyPr spcFirstLastPara="1" wrap="square" lIns="91425" tIns="91425" rIns="91425" bIns="91425" anchor="t" anchorCtr="0">
            <a:normAutofit fontScale="90000"/>
          </a:bodyPr>
          <a:lstStyle/>
          <a:p>
            <a:pPr marL="0" lvl="0" indent="444500" algn="ctr" rtl="0">
              <a:lnSpc>
                <a:spcPct val="163636"/>
              </a:lnSpc>
              <a:spcBef>
                <a:spcPts val="0"/>
              </a:spcBef>
              <a:spcAft>
                <a:spcPts val="0"/>
              </a:spcAft>
              <a:buNone/>
            </a:pPr>
            <a:r>
              <a:rPr lang="es" sz="2100" b="1">
                <a:latin typeface="Calibri"/>
                <a:ea typeface="Calibri"/>
                <a:cs typeface="Calibri"/>
                <a:sym typeface="Calibri"/>
              </a:rPr>
              <a:t>COMUNICACIÓN</a:t>
            </a:r>
            <a:endParaRPr sz="2100" b="1">
              <a:latin typeface="Calibri"/>
              <a:ea typeface="Calibri"/>
              <a:cs typeface="Calibri"/>
              <a:sym typeface="Calibri"/>
            </a:endParaRPr>
          </a:p>
          <a:p>
            <a:pPr marL="0" lvl="0" indent="444500" algn="ctr" rtl="0">
              <a:lnSpc>
                <a:spcPct val="163636"/>
              </a:lnSpc>
              <a:spcBef>
                <a:spcPts val="800"/>
              </a:spcBef>
              <a:spcAft>
                <a:spcPts val="0"/>
              </a:spcAft>
              <a:buNone/>
            </a:pPr>
            <a:endParaRPr sz="2100" b="1">
              <a:latin typeface="Calibri"/>
              <a:ea typeface="Calibri"/>
              <a:cs typeface="Calibri"/>
              <a:sym typeface="Calibri"/>
            </a:endParaRPr>
          </a:p>
          <a:p>
            <a:pPr marL="0" lvl="0" indent="0" algn="l" rtl="0">
              <a:spcBef>
                <a:spcPts val="800"/>
              </a:spcBef>
              <a:spcAft>
                <a:spcPts val="0"/>
              </a:spcAft>
              <a:buNone/>
            </a:pPr>
            <a:endParaRPr sz="2100" b="1">
              <a:latin typeface="Calibri"/>
              <a:ea typeface="Calibri"/>
              <a:cs typeface="Calibri"/>
              <a:sym typeface="Calibri"/>
            </a:endParaRPr>
          </a:p>
        </p:txBody>
      </p:sp>
      <p:sp>
        <p:nvSpPr>
          <p:cNvPr id="198" name="Google Shape;198;p24"/>
          <p:cNvSpPr txBox="1"/>
          <p:nvPr/>
        </p:nvSpPr>
        <p:spPr>
          <a:xfrm>
            <a:off x="4975875" y="1152475"/>
            <a:ext cx="3753900" cy="3432600"/>
          </a:xfrm>
          <a:prstGeom prst="rect">
            <a:avLst/>
          </a:prstGeom>
          <a:noFill/>
          <a:ln>
            <a:noFill/>
          </a:ln>
        </p:spPr>
        <p:txBody>
          <a:bodyPr spcFirstLastPara="1" wrap="square" lIns="91425" tIns="91425" rIns="91425" bIns="91425" anchor="t" anchorCtr="0">
            <a:spAutoFit/>
          </a:bodyPr>
          <a:lstStyle/>
          <a:p>
            <a:pPr marL="0" lvl="0" indent="0" algn="just" rtl="0">
              <a:lnSpc>
                <a:spcPct val="163636"/>
              </a:lnSpc>
              <a:spcBef>
                <a:spcPts val="0"/>
              </a:spcBef>
              <a:spcAft>
                <a:spcPts val="0"/>
              </a:spcAft>
              <a:buNone/>
            </a:pPr>
            <a:endParaRPr sz="1100">
              <a:solidFill>
                <a:schemeClr val="accent2"/>
              </a:solidFill>
              <a:latin typeface="Calibri"/>
              <a:ea typeface="Calibri"/>
              <a:cs typeface="Calibri"/>
              <a:sym typeface="Calibri"/>
            </a:endParaRPr>
          </a:p>
          <a:p>
            <a:pPr marL="0" lvl="0" indent="0" algn="just" rtl="0">
              <a:lnSpc>
                <a:spcPct val="163636"/>
              </a:lnSpc>
              <a:spcBef>
                <a:spcPts val="800"/>
              </a:spcBef>
              <a:spcAft>
                <a:spcPts val="0"/>
              </a:spcAft>
              <a:buNone/>
            </a:pPr>
            <a:r>
              <a:rPr lang="es" sz="1100">
                <a:solidFill>
                  <a:schemeClr val="accent2"/>
                </a:solidFill>
                <a:latin typeface="Calibri"/>
                <a:ea typeface="Calibri"/>
                <a:cs typeface="Calibri"/>
                <a:sym typeface="Calibri"/>
              </a:rPr>
              <a:t>Para comunicarse con un familiar sedado, háblele en voz baja y con serenidad, use frases cortas y sencillas, y nunca diga nada que no quisiera que escuchara. La comunicación no verbal es clave: toque suavemente a la persona, agárrele la mano y transmítale su presencia, cariño y apoyo. </a:t>
            </a:r>
            <a:endParaRPr sz="1100">
              <a:solidFill>
                <a:schemeClr val="accent2"/>
              </a:solidFill>
              <a:latin typeface="Calibri"/>
              <a:ea typeface="Calibri"/>
              <a:cs typeface="Calibri"/>
              <a:sym typeface="Calibri"/>
            </a:endParaRPr>
          </a:p>
          <a:p>
            <a:pPr marL="0" marR="0" lvl="0" indent="0" algn="just" rtl="0">
              <a:lnSpc>
                <a:spcPct val="163636"/>
              </a:lnSpc>
              <a:spcBef>
                <a:spcPts val="800"/>
              </a:spcBef>
              <a:spcAft>
                <a:spcPts val="0"/>
              </a:spcAft>
              <a:buNone/>
            </a:pPr>
            <a:r>
              <a:rPr lang="es" sz="1100">
                <a:solidFill>
                  <a:schemeClr val="accent2"/>
                </a:solidFill>
                <a:latin typeface="Calibri"/>
                <a:ea typeface="Calibri"/>
                <a:cs typeface="Calibri"/>
                <a:sym typeface="Calibri"/>
              </a:rPr>
              <a:t>En caso de que su familiar esté despierto, pero no pueda comunicarse verbalmente, en la unidad disponemos de material para facilitar la comunicación, tales como libretas, pictogramas, etc.</a:t>
            </a:r>
            <a:endParaRPr sz="1100">
              <a:solidFill>
                <a:schemeClr val="accent2"/>
              </a:solidFill>
              <a:latin typeface="Calibri"/>
              <a:ea typeface="Calibri"/>
              <a:cs typeface="Calibri"/>
              <a:sym typeface="Calibri"/>
            </a:endParaRPr>
          </a:p>
          <a:p>
            <a:pPr marL="0" marR="0" lvl="0" indent="0" algn="just" rtl="0">
              <a:lnSpc>
                <a:spcPct val="163636"/>
              </a:lnSpc>
              <a:spcBef>
                <a:spcPts val="800"/>
              </a:spcBef>
              <a:spcAft>
                <a:spcPts val="800"/>
              </a:spcAft>
              <a:buNone/>
            </a:pPr>
            <a:endParaRPr sz="1100">
              <a:solidFill>
                <a:srgbClr val="007A8A"/>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2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444500" algn="ctr" rtl="0">
              <a:lnSpc>
                <a:spcPct val="163636"/>
              </a:lnSpc>
              <a:spcBef>
                <a:spcPts val="0"/>
              </a:spcBef>
              <a:spcAft>
                <a:spcPts val="0"/>
              </a:spcAft>
              <a:buNone/>
            </a:pPr>
            <a:r>
              <a:rPr lang="es" sz="2100" b="1">
                <a:solidFill>
                  <a:srgbClr val="FFFFFF"/>
                </a:solidFill>
                <a:latin typeface="Calibri"/>
                <a:ea typeface="Calibri"/>
                <a:cs typeface="Calibri"/>
                <a:sym typeface="Calibri"/>
              </a:rPr>
              <a:t>IMPACTO</a:t>
            </a:r>
            <a:r>
              <a:rPr lang="es" sz="1100" b="1">
                <a:latin typeface="Calibri"/>
                <a:ea typeface="Calibri"/>
                <a:cs typeface="Calibri"/>
                <a:sym typeface="Calibri"/>
              </a:rPr>
              <a:t> </a:t>
            </a:r>
            <a:r>
              <a:rPr lang="es" sz="2100" b="1">
                <a:solidFill>
                  <a:srgbClr val="FFFFFF"/>
                </a:solidFill>
                <a:latin typeface="Calibri"/>
                <a:ea typeface="Calibri"/>
                <a:cs typeface="Calibri"/>
                <a:sym typeface="Calibri"/>
              </a:rPr>
              <a:t>EMOCIONAL EN LA FAMILIA</a:t>
            </a:r>
            <a:endParaRPr sz="1100" b="1">
              <a:latin typeface="Calibri"/>
              <a:ea typeface="Calibri"/>
              <a:cs typeface="Calibri"/>
              <a:sym typeface="Calibri"/>
            </a:endParaRPr>
          </a:p>
          <a:p>
            <a:pPr marL="0" lvl="0" indent="0" algn="l" rtl="0">
              <a:spcBef>
                <a:spcPts val="800"/>
              </a:spcBef>
              <a:spcAft>
                <a:spcPts val="0"/>
              </a:spcAft>
              <a:buNone/>
            </a:pPr>
            <a:endParaRPr/>
          </a:p>
        </p:txBody>
      </p:sp>
      <p:sp>
        <p:nvSpPr>
          <p:cNvPr id="204" name="Google Shape;204;p2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25000" lnSpcReduction="20000"/>
          </a:bodyPr>
          <a:lstStyle/>
          <a:p>
            <a:pPr marL="0" lvl="0" indent="0" algn="just" rtl="0">
              <a:lnSpc>
                <a:spcPct val="163636"/>
              </a:lnSpc>
              <a:spcBef>
                <a:spcPts val="0"/>
              </a:spcBef>
              <a:spcAft>
                <a:spcPts val="0"/>
              </a:spcAft>
              <a:buNone/>
            </a:pPr>
            <a:r>
              <a:rPr lang="es" sz="4165">
                <a:solidFill>
                  <a:schemeClr val="dk1"/>
                </a:solidFill>
                <a:latin typeface="Calibri"/>
                <a:ea typeface="Calibri"/>
                <a:cs typeface="Calibri"/>
                <a:sym typeface="Calibri"/>
              </a:rPr>
              <a:t>El ingreso de un ser querido en una Unidad de Cuidados Intensivos (UCI) suele ser percibido por la familia como una crisis vital, porque implica una amenaza seria para la vida del paciente y una pérdida de control sobre lo que ocurre.</a:t>
            </a:r>
            <a:endParaRPr sz="4165">
              <a:solidFill>
                <a:schemeClr val="dk1"/>
              </a:solidFill>
              <a:latin typeface="Calibri"/>
              <a:ea typeface="Calibri"/>
              <a:cs typeface="Calibri"/>
              <a:sym typeface="Calibri"/>
            </a:endParaRPr>
          </a:p>
          <a:p>
            <a:pPr marL="0" lvl="0" indent="0" algn="just" rtl="0">
              <a:lnSpc>
                <a:spcPct val="163636"/>
              </a:lnSpc>
              <a:spcBef>
                <a:spcPts val="800"/>
              </a:spcBef>
              <a:spcAft>
                <a:spcPts val="0"/>
              </a:spcAft>
              <a:buNone/>
            </a:pPr>
            <a:r>
              <a:rPr lang="es" sz="4165">
                <a:solidFill>
                  <a:schemeClr val="dk1"/>
                </a:solidFill>
                <a:latin typeface="Calibri"/>
                <a:ea typeface="Calibri"/>
                <a:cs typeface="Calibri"/>
                <a:sym typeface="Calibri"/>
              </a:rPr>
              <a:t>Podríamos resumir los aspectos clave así:</a:t>
            </a:r>
            <a:endParaRPr sz="4165">
              <a:solidFill>
                <a:schemeClr val="dk1"/>
              </a:solidFill>
              <a:latin typeface="Calibri"/>
              <a:ea typeface="Calibri"/>
              <a:cs typeface="Calibri"/>
              <a:sym typeface="Calibri"/>
            </a:endParaRPr>
          </a:p>
          <a:p>
            <a:pPr marL="457200" lvl="0" indent="-294725" algn="just" rtl="0">
              <a:lnSpc>
                <a:spcPct val="150000"/>
              </a:lnSpc>
              <a:spcBef>
                <a:spcPts val="1200"/>
              </a:spcBef>
              <a:spcAft>
                <a:spcPts val="0"/>
              </a:spcAft>
              <a:buClr>
                <a:schemeClr val="dk1"/>
              </a:buClr>
              <a:buSzPct val="100000"/>
              <a:buFont typeface="Arial"/>
              <a:buChar char="●"/>
            </a:pPr>
            <a:r>
              <a:rPr lang="es" sz="4165">
                <a:solidFill>
                  <a:schemeClr val="dk1"/>
                </a:solidFill>
                <a:latin typeface="Calibri"/>
                <a:ea typeface="Calibri"/>
                <a:cs typeface="Calibri"/>
                <a:sym typeface="Calibri"/>
              </a:rPr>
              <a:t>Shock y negación: son reacciones iniciales ante una noticia inesperada y grave. Funcionan como mecanismos de defensa que ayudan a la mente a asimilar la realidad de manera gradual.</a:t>
            </a:r>
            <a:endParaRPr sz="4165">
              <a:solidFill>
                <a:schemeClr val="dk1"/>
              </a:solidFill>
              <a:latin typeface="Calibri"/>
              <a:ea typeface="Calibri"/>
              <a:cs typeface="Calibri"/>
              <a:sym typeface="Calibri"/>
            </a:endParaRPr>
          </a:p>
          <a:p>
            <a:pPr marL="457200" lvl="0" indent="-294725" algn="just" rtl="0">
              <a:lnSpc>
                <a:spcPct val="150000"/>
              </a:lnSpc>
              <a:spcBef>
                <a:spcPts val="0"/>
              </a:spcBef>
              <a:spcAft>
                <a:spcPts val="0"/>
              </a:spcAft>
              <a:buClr>
                <a:schemeClr val="dk1"/>
              </a:buClr>
              <a:buSzPct val="100000"/>
              <a:buFont typeface="Arial"/>
              <a:buChar char="●"/>
            </a:pPr>
            <a:r>
              <a:rPr lang="es" sz="4165">
                <a:solidFill>
                  <a:schemeClr val="dk1"/>
                </a:solidFill>
                <a:latin typeface="Calibri"/>
                <a:ea typeface="Calibri"/>
                <a:cs typeface="Calibri"/>
                <a:sym typeface="Calibri"/>
              </a:rPr>
              <a:t>Enfado y culpa: pueden aparecer cuando los familiares buscan explicaciones o sienten que algo podría haberse evitado.</a:t>
            </a:r>
            <a:endParaRPr sz="4165">
              <a:solidFill>
                <a:schemeClr val="dk1"/>
              </a:solidFill>
              <a:latin typeface="Calibri"/>
              <a:ea typeface="Calibri"/>
              <a:cs typeface="Calibri"/>
              <a:sym typeface="Calibri"/>
            </a:endParaRPr>
          </a:p>
          <a:p>
            <a:pPr marL="457200" lvl="0" indent="-294725" algn="just" rtl="0">
              <a:lnSpc>
                <a:spcPct val="150000"/>
              </a:lnSpc>
              <a:spcBef>
                <a:spcPts val="0"/>
              </a:spcBef>
              <a:spcAft>
                <a:spcPts val="0"/>
              </a:spcAft>
              <a:buClr>
                <a:schemeClr val="dk1"/>
              </a:buClr>
              <a:buSzPct val="100000"/>
              <a:buFont typeface="Arial"/>
              <a:buChar char="●"/>
            </a:pPr>
            <a:r>
              <a:rPr lang="es" sz="4165">
                <a:solidFill>
                  <a:schemeClr val="dk1"/>
                </a:solidFill>
                <a:latin typeface="Calibri"/>
                <a:ea typeface="Calibri"/>
                <a:cs typeface="Calibri"/>
                <a:sym typeface="Calibri"/>
              </a:rPr>
              <a:t>Preocupación, ansiedad y miedo: reflejan la incertidumbre sobre el pronóstico y la falta de información.</a:t>
            </a:r>
            <a:endParaRPr sz="4165">
              <a:solidFill>
                <a:schemeClr val="dk1"/>
              </a:solidFill>
              <a:latin typeface="Calibri"/>
              <a:ea typeface="Calibri"/>
              <a:cs typeface="Calibri"/>
              <a:sym typeface="Calibri"/>
            </a:endParaRPr>
          </a:p>
          <a:p>
            <a:pPr marL="457200" lvl="0" indent="-294725" algn="just" rtl="0">
              <a:lnSpc>
                <a:spcPct val="150000"/>
              </a:lnSpc>
              <a:spcBef>
                <a:spcPts val="0"/>
              </a:spcBef>
              <a:spcAft>
                <a:spcPts val="0"/>
              </a:spcAft>
              <a:buClr>
                <a:schemeClr val="dk1"/>
              </a:buClr>
              <a:buSzPct val="100000"/>
              <a:buFont typeface="Arial"/>
              <a:buChar char="●"/>
            </a:pPr>
            <a:r>
              <a:rPr lang="es" sz="4165">
                <a:solidFill>
                  <a:schemeClr val="dk1"/>
                </a:solidFill>
                <a:latin typeface="Calibri"/>
                <a:ea typeface="Calibri"/>
                <a:cs typeface="Calibri"/>
                <a:sym typeface="Calibri"/>
              </a:rPr>
              <a:t>Esperanza: aunque puede alternar con momentos de desesperanza, cumple una función protectora y de adaptación.</a:t>
            </a:r>
            <a:endParaRPr sz="4165">
              <a:solidFill>
                <a:schemeClr val="dk1"/>
              </a:solidFill>
              <a:latin typeface="Calibri"/>
              <a:ea typeface="Calibri"/>
              <a:cs typeface="Calibri"/>
              <a:sym typeface="Calibri"/>
            </a:endParaRPr>
          </a:p>
          <a:p>
            <a:pPr marL="0" lvl="0" indent="0" algn="just" rtl="0">
              <a:lnSpc>
                <a:spcPct val="163636"/>
              </a:lnSpc>
              <a:spcBef>
                <a:spcPts val="0"/>
              </a:spcBef>
              <a:spcAft>
                <a:spcPts val="0"/>
              </a:spcAft>
              <a:buNone/>
            </a:pPr>
            <a:r>
              <a:rPr lang="es" sz="4165">
                <a:solidFill>
                  <a:schemeClr val="dk1"/>
                </a:solidFill>
                <a:latin typeface="Calibri"/>
                <a:ea typeface="Calibri"/>
                <a:cs typeface="Calibri"/>
                <a:sym typeface="Calibri"/>
              </a:rPr>
              <a:t>El desequilibrio en la dinámica familiar surge porque la atención y los recursos emocionales se concentran en el paciente, lo que altera las rutinas y roles familiares. Además, el desconocimiento médico y la incertidumbre del desenlace aumentan la tensión psicológica.</a:t>
            </a:r>
            <a:endParaRPr sz="4165">
              <a:solidFill>
                <a:schemeClr val="dk1"/>
              </a:solidFill>
              <a:latin typeface="Calibri"/>
              <a:ea typeface="Calibri"/>
              <a:cs typeface="Calibri"/>
              <a:sym typeface="Calibri"/>
            </a:endParaRPr>
          </a:p>
          <a:p>
            <a:pPr marL="0" lvl="0" indent="0" algn="just" rtl="0">
              <a:lnSpc>
                <a:spcPct val="163636"/>
              </a:lnSpc>
              <a:spcBef>
                <a:spcPts val="800"/>
              </a:spcBef>
              <a:spcAft>
                <a:spcPts val="0"/>
              </a:spcAft>
              <a:buNone/>
            </a:pPr>
            <a:r>
              <a:rPr lang="es" sz="4165">
                <a:solidFill>
                  <a:schemeClr val="dk1"/>
                </a:solidFill>
                <a:latin typeface="Calibri"/>
                <a:ea typeface="Calibri"/>
                <a:cs typeface="Calibri"/>
                <a:sym typeface="Calibri"/>
              </a:rPr>
              <a:t>Para sobrellevar de mejor manera el proceso de hospitalización de su familiar, es importante tener en cuenta algunas recomendaciones: procurar un descanso adecuado, mantener una alimentación equilibrada y apoyarse en las personas cercanas para poder expresar sus sentimientos y necesidades.</a:t>
            </a:r>
            <a:endParaRPr sz="4165">
              <a:solidFill>
                <a:schemeClr val="dk1"/>
              </a:solidFill>
              <a:latin typeface="Calibri"/>
              <a:ea typeface="Calibri"/>
              <a:cs typeface="Calibri"/>
              <a:sym typeface="Calibri"/>
            </a:endParaRPr>
          </a:p>
          <a:p>
            <a:pPr marL="0" lvl="0" indent="0" algn="l" rtl="0">
              <a:spcBef>
                <a:spcPts val="800"/>
              </a:spcBef>
              <a:spcAft>
                <a:spcPts val="1200"/>
              </a:spcAft>
              <a:buNone/>
            </a:pPr>
            <a:endParaRPr/>
          </a:p>
        </p:txBody>
      </p:sp>
      <p:sp>
        <p:nvSpPr>
          <p:cNvPr id="205" name="Google Shape;205;p25"/>
          <p:cNvSpPr txBox="1"/>
          <p:nvPr/>
        </p:nvSpPr>
        <p:spPr>
          <a:xfrm>
            <a:off x="7027500" y="4835700"/>
            <a:ext cx="2116500" cy="307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sz="800">
                <a:solidFill>
                  <a:schemeClr val="dk1"/>
                </a:solidFill>
                <a:latin typeface="Calibri"/>
                <a:ea typeface="Calibri"/>
                <a:cs typeface="Calibri"/>
                <a:sym typeface="Calibri"/>
              </a:rPr>
              <a:t>Hospital Universitario de Sant Joan d’Alacant</a:t>
            </a:r>
            <a:endParaRPr sz="800">
              <a:solidFill>
                <a:schemeClr val="dk1"/>
              </a:solidFill>
              <a:latin typeface="Roboto"/>
              <a:ea typeface="Roboto"/>
              <a:cs typeface="Roboto"/>
              <a:sym typeface="Roboto"/>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Google Shape;210;p26"/>
          <p:cNvSpPr txBox="1">
            <a:spLocks noGrp="1"/>
          </p:cNvSpPr>
          <p:nvPr>
            <p:ph type="title"/>
          </p:nvPr>
        </p:nvSpPr>
        <p:spPr>
          <a:xfrm>
            <a:off x="311700" y="701050"/>
            <a:ext cx="8520600" cy="537900"/>
          </a:xfrm>
          <a:prstGeom prst="rect">
            <a:avLst/>
          </a:prstGeom>
        </p:spPr>
        <p:txBody>
          <a:bodyPr spcFirstLastPara="1" wrap="square" lIns="91425" tIns="91425" rIns="91425" bIns="91425" anchor="t" anchorCtr="0">
            <a:normAutofit fontScale="90000"/>
          </a:bodyPr>
          <a:lstStyle/>
          <a:p>
            <a:pPr marL="0" marR="0" lvl="0" indent="444500" algn="ctr" rtl="0">
              <a:lnSpc>
                <a:spcPct val="163636"/>
              </a:lnSpc>
              <a:spcBef>
                <a:spcPts val="0"/>
              </a:spcBef>
              <a:spcAft>
                <a:spcPts val="0"/>
              </a:spcAft>
              <a:buNone/>
            </a:pPr>
            <a:r>
              <a:rPr lang="es" sz="2100" b="1">
                <a:solidFill>
                  <a:srgbClr val="FFFFFF"/>
                </a:solidFill>
                <a:latin typeface="Calibri"/>
                <a:ea typeface="Calibri"/>
                <a:cs typeface="Calibri"/>
                <a:sym typeface="Calibri"/>
              </a:rPr>
              <a:t>AYUDENNOS A MEJORAR</a:t>
            </a:r>
            <a:endParaRPr sz="2100" b="1">
              <a:solidFill>
                <a:srgbClr val="FFFFFF"/>
              </a:solidFill>
              <a:latin typeface="Calibri"/>
              <a:ea typeface="Calibri"/>
              <a:cs typeface="Calibri"/>
              <a:sym typeface="Calibri"/>
            </a:endParaRPr>
          </a:p>
          <a:p>
            <a:pPr marL="0" marR="0" lvl="0" indent="444500" algn="ctr" rtl="0">
              <a:lnSpc>
                <a:spcPct val="163636"/>
              </a:lnSpc>
              <a:spcBef>
                <a:spcPts val="800"/>
              </a:spcBef>
              <a:spcAft>
                <a:spcPts val="800"/>
              </a:spcAft>
              <a:buNone/>
            </a:pPr>
            <a:endParaRPr sz="2100" b="1">
              <a:solidFill>
                <a:srgbClr val="FFFFFF"/>
              </a:solidFill>
              <a:latin typeface="Calibri"/>
              <a:ea typeface="Calibri"/>
              <a:cs typeface="Calibri"/>
              <a:sym typeface="Calibri"/>
            </a:endParaRPr>
          </a:p>
        </p:txBody>
      </p:sp>
      <p:sp>
        <p:nvSpPr>
          <p:cNvPr id="211" name="Google Shape;211;p26"/>
          <p:cNvSpPr txBox="1">
            <a:spLocks noGrp="1"/>
          </p:cNvSpPr>
          <p:nvPr>
            <p:ph type="body" idx="1"/>
          </p:nvPr>
        </p:nvSpPr>
        <p:spPr>
          <a:xfrm>
            <a:off x="311700" y="1704650"/>
            <a:ext cx="8520600" cy="2864400"/>
          </a:xfrm>
          <a:prstGeom prst="rect">
            <a:avLst/>
          </a:prstGeom>
        </p:spPr>
        <p:txBody>
          <a:bodyPr spcFirstLastPara="1" wrap="square" lIns="91425" tIns="91425" rIns="91425" bIns="91425" anchor="t" anchorCtr="0">
            <a:normAutofit fontScale="92500"/>
          </a:bodyPr>
          <a:lstStyle/>
          <a:p>
            <a:pPr marL="0" lvl="0" indent="0" algn="just" rtl="0">
              <a:lnSpc>
                <a:spcPct val="163636"/>
              </a:lnSpc>
              <a:spcBef>
                <a:spcPts val="0"/>
              </a:spcBef>
              <a:spcAft>
                <a:spcPts val="0"/>
              </a:spcAft>
              <a:buNone/>
            </a:pPr>
            <a:r>
              <a:rPr lang="es" sz="1100" dirty="0">
                <a:solidFill>
                  <a:schemeClr val="dk1"/>
                </a:solidFill>
                <a:latin typeface="Calibri"/>
                <a:ea typeface="Calibri"/>
                <a:cs typeface="Calibri"/>
                <a:sym typeface="Calibri"/>
              </a:rPr>
              <a:t>Disponemos de carteles en la sala de espera para que puedan rellenar un cuestionario de satisfacción los familiares que han vivido el ingreso de un familiar en este servicio. Les pedimos dediquen un momento para contarnos cómo considera que hicimos nuestro trabajo y qué podemos hacer para mejorar nuestra UCI.</a:t>
            </a:r>
            <a:endParaRPr sz="1100" dirty="0">
              <a:solidFill>
                <a:schemeClr val="dk1"/>
              </a:solidFill>
              <a:latin typeface="Calibri"/>
              <a:ea typeface="Calibri"/>
              <a:cs typeface="Calibri"/>
              <a:sym typeface="Calibri"/>
            </a:endParaRPr>
          </a:p>
          <a:p>
            <a:pPr marL="0" lvl="0" indent="0" algn="just" rtl="0">
              <a:lnSpc>
                <a:spcPct val="163636"/>
              </a:lnSpc>
              <a:spcBef>
                <a:spcPts val="800"/>
              </a:spcBef>
              <a:spcAft>
                <a:spcPts val="0"/>
              </a:spcAft>
              <a:buNone/>
            </a:pPr>
            <a:r>
              <a:rPr lang="es" sz="1100" dirty="0">
                <a:solidFill>
                  <a:schemeClr val="dk1"/>
                </a:solidFill>
                <a:latin typeface="Calibri"/>
                <a:ea typeface="Calibri"/>
                <a:cs typeface="Calibri"/>
                <a:sym typeface="Calibri"/>
              </a:rPr>
              <a:t>Desde el servicio también se les brinda la posibilidad de aportar comentarios, opiniones y propuestas de mejora, a traves del apartado de sugerencias de los cuestionarios de satisfacción o mediante el trámite formal en el SAIP. Su participación nos ayuda a ofrecer una atención cada vez mejor.</a:t>
            </a:r>
            <a:endParaRPr sz="1100" dirty="0">
              <a:solidFill>
                <a:schemeClr val="dk1"/>
              </a:solidFill>
              <a:latin typeface="Calibri"/>
              <a:ea typeface="Calibri"/>
              <a:cs typeface="Calibri"/>
              <a:sym typeface="Calibri"/>
            </a:endParaRPr>
          </a:p>
          <a:p>
            <a:pPr marL="0" lvl="0" indent="0" algn="just" rtl="0">
              <a:lnSpc>
                <a:spcPct val="163636"/>
              </a:lnSpc>
              <a:spcBef>
                <a:spcPts val="800"/>
              </a:spcBef>
              <a:spcAft>
                <a:spcPts val="0"/>
              </a:spcAft>
              <a:buNone/>
            </a:pPr>
            <a:endParaRPr sz="1100" dirty="0">
              <a:solidFill>
                <a:schemeClr val="dk1"/>
              </a:solidFill>
              <a:latin typeface="Calibri"/>
              <a:ea typeface="Calibri"/>
              <a:cs typeface="Calibri"/>
              <a:sym typeface="Calibri"/>
            </a:endParaRPr>
          </a:p>
          <a:p>
            <a:pPr marL="0" lvl="0" indent="0" algn="just" rtl="0">
              <a:lnSpc>
                <a:spcPct val="163636"/>
              </a:lnSpc>
              <a:spcBef>
                <a:spcPts val="800"/>
              </a:spcBef>
              <a:spcAft>
                <a:spcPts val="0"/>
              </a:spcAft>
              <a:buNone/>
            </a:pPr>
            <a:r>
              <a:rPr lang="es" sz="1100" dirty="0">
                <a:solidFill>
                  <a:schemeClr val="dk1"/>
                </a:solidFill>
                <a:latin typeface="Calibri"/>
                <a:ea typeface="Calibri"/>
                <a:cs typeface="Calibri"/>
                <a:sym typeface="Calibri"/>
              </a:rPr>
              <a:t>											</a:t>
            </a:r>
            <a:r>
              <a:rPr lang="es" sz="1600" dirty="0">
                <a:solidFill>
                  <a:schemeClr val="dk1"/>
                </a:solidFill>
                <a:latin typeface="Calibri"/>
                <a:ea typeface="Calibri"/>
                <a:cs typeface="Calibri"/>
                <a:sym typeface="Calibri"/>
              </a:rPr>
              <a:t>MUCHAS GRACIAS</a:t>
            </a:r>
            <a:endParaRPr sz="1600" dirty="0">
              <a:solidFill>
                <a:schemeClr val="dk1"/>
              </a:solidFill>
              <a:latin typeface="Calibri"/>
              <a:ea typeface="Calibri"/>
              <a:cs typeface="Calibri"/>
              <a:sym typeface="Calibri"/>
            </a:endParaRPr>
          </a:p>
          <a:p>
            <a:pPr marL="0" lvl="0" indent="0" algn="l" rtl="0">
              <a:spcBef>
                <a:spcPts val="800"/>
              </a:spcBef>
              <a:spcAft>
                <a:spcPts val="1200"/>
              </a:spcAft>
              <a:buNone/>
            </a:pPr>
            <a:endParaRPr dirty="0"/>
          </a:p>
        </p:txBody>
      </p:sp>
      <p:sp>
        <p:nvSpPr>
          <p:cNvPr id="212" name="Google Shape;212;p26"/>
          <p:cNvSpPr txBox="1"/>
          <p:nvPr/>
        </p:nvSpPr>
        <p:spPr>
          <a:xfrm>
            <a:off x="7027500" y="4835700"/>
            <a:ext cx="2116500" cy="307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sz="800">
                <a:solidFill>
                  <a:schemeClr val="dk1"/>
                </a:solidFill>
                <a:latin typeface="Calibri"/>
                <a:ea typeface="Calibri"/>
                <a:cs typeface="Calibri"/>
                <a:sym typeface="Calibri"/>
              </a:rPr>
              <a:t>Hospital Universitario de Sant Joan d’Alacant</a:t>
            </a:r>
            <a:endParaRPr sz="800">
              <a:solidFill>
                <a:schemeClr val="dk1"/>
              </a:solidFill>
              <a:latin typeface="Roboto"/>
              <a:ea typeface="Roboto"/>
              <a:cs typeface="Roboto"/>
              <a:sym typeface="Roboto"/>
            </a:endParaRPr>
          </a:p>
        </p:txBody>
      </p:sp>
    </p:spTree>
  </p:cSld>
  <p:clrMapOvr>
    <a:masterClrMapping/>
  </p:clrMapOvr>
</p:sld>
</file>

<file path=ppt/theme/theme1.xml><?xml version="1.0" encoding="utf-8"?>
<a:theme xmlns:a="http://schemas.openxmlformats.org/drawingml/2006/main" name="Slate">
  <a:themeElements>
    <a:clrScheme name="Slate">
      <a:dk1>
        <a:srgbClr val="FFFFFF"/>
      </a:dk1>
      <a:lt1>
        <a:srgbClr val="37474F"/>
      </a:lt1>
      <a:dk2>
        <a:srgbClr val="9E9E9E"/>
      </a:dk2>
      <a:lt2>
        <a:srgbClr val="E0E0E0"/>
      </a:lt2>
      <a:accent1>
        <a:srgbClr val="616161"/>
      </a:accent1>
      <a:accent2>
        <a:srgbClr val="78909C"/>
      </a:accent2>
      <a:accent3>
        <a:srgbClr val="CACACA"/>
      </a:accent3>
      <a:accent4>
        <a:srgbClr val="64FFDA"/>
      </a:accent4>
      <a:accent5>
        <a:srgbClr val="FFD966"/>
      </a:accent5>
      <a:accent6>
        <a:srgbClr val="F5F5F5"/>
      </a:accent6>
      <a:hlink>
        <a:srgbClr val="FFD966"/>
      </a:hlink>
      <a:folHlink>
        <a:srgbClr val="FFD9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TotalTime>
  <Words>2525</Words>
  <Application>Microsoft Office PowerPoint</Application>
  <PresentationFormat>Presentación en pantalla (16:9)</PresentationFormat>
  <Paragraphs>106</Paragraphs>
  <Slides>14</Slides>
  <Notes>14</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14</vt:i4>
      </vt:variant>
    </vt:vector>
  </HeadingPairs>
  <TitlesOfParts>
    <vt:vector size="23" baseType="lpstr">
      <vt:lpstr>Calibri</vt:lpstr>
      <vt:lpstr>Average</vt:lpstr>
      <vt:lpstr>Oswald</vt:lpstr>
      <vt:lpstr>Poppins</vt:lpstr>
      <vt:lpstr>Lato</vt:lpstr>
      <vt:lpstr>Roboto</vt:lpstr>
      <vt:lpstr>Times New Roman</vt:lpstr>
      <vt:lpstr>Arial</vt:lpstr>
      <vt:lpstr>Slate</vt:lpstr>
      <vt:lpstr>GUÍA DE ACOGIDA DE FAMILIARES DE ENFERMOS INGRESADOS EN EL SERVICIO DE MEDICINA INTENSIVA </vt:lpstr>
      <vt:lpstr>INTRODUCCIÓN </vt:lpstr>
      <vt:lpstr>DESCRIPCIÓN DEL SMI (UCI/UCIM) </vt:lpstr>
      <vt:lpstr>EQUIPO ASISTENCIAL </vt:lpstr>
      <vt:lpstr>EQUIPACIÓN DEL BOX </vt:lpstr>
      <vt:lpstr>VISITAS Y NORMAS DEL SMI </vt:lpstr>
      <vt:lpstr>VISITAS Y NORMAS DEL SMI </vt:lpstr>
      <vt:lpstr>MEDIDAS DE HIGIENE </vt:lpstr>
      <vt:lpstr>INFORMACIÓN </vt:lpstr>
      <vt:lpstr>OBJETOS PERSONALES </vt:lpstr>
      <vt:lpstr>RECURSOS Y ESPACIOS DISPONIBLES  </vt:lpstr>
      <vt:lpstr>INTEGRACIÓN DE LOS CUIDADOS  </vt:lpstr>
      <vt:lpstr>IMPACTO EMOCIONAL EN LA FAMILIA </vt:lpstr>
      <vt:lpstr>AYUDENNOS A MEJORAR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MARIA JOSE MARTINEZ GANDIA</dc:creator>
  <cp:lastModifiedBy>MIGUEL ANGEL FERNANDEZ BERMEJO</cp:lastModifiedBy>
  <cp:revision>8</cp:revision>
  <dcterms:modified xsi:type="dcterms:W3CDTF">2026-01-28T12:25:15Z</dcterms:modified>
</cp:coreProperties>
</file>